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258" r:id="rId3"/>
    <p:sldId id="266" r:id="rId4"/>
    <p:sldId id="265" r:id="rId5"/>
    <p:sldId id="256" r:id="rId6"/>
    <p:sldId id="306" r:id="rId7"/>
    <p:sldId id="281" r:id="rId8"/>
    <p:sldId id="269" r:id="rId9"/>
    <p:sldId id="270" r:id="rId10"/>
    <p:sldId id="282" r:id="rId11"/>
    <p:sldId id="272" r:id="rId12"/>
    <p:sldId id="278" r:id="rId13"/>
    <p:sldId id="286" r:id="rId14"/>
    <p:sldId id="284" r:id="rId15"/>
    <p:sldId id="285" r:id="rId16"/>
    <p:sldId id="297" r:id="rId17"/>
    <p:sldId id="298" r:id="rId18"/>
    <p:sldId id="271" r:id="rId19"/>
    <p:sldId id="289" r:id="rId20"/>
    <p:sldId id="291" r:id="rId21"/>
    <p:sldId id="292" r:id="rId22"/>
    <p:sldId id="293" r:id="rId23"/>
    <p:sldId id="294" r:id="rId24"/>
    <p:sldId id="296" r:id="rId25"/>
    <p:sldId id="273" r:id="rId26"/>
    <p:sldId id="290" r:id="rId27"/>
    <p:sldId id="299" r:id="rId28"/>
    <p:sldId id="300" r:id="rId29"/>
    <p:sldId id="301" r:id="rId30"/>
    <p:sldId id="275" r:id="rId31"/>
    <p:sldId id="302" r:id="rId32"/>
    <p:sldId id="303" r:id="rId33"/>
    <p:sldId id="304" r:id="rId34"/>
    <p:sldId id="280" r:id="rId35"/>
    <p:sldId id="274" r:id="rId36"/>
    <p:sldId id="305" r:id="rId37"/>
    <p:sldId id="279" r:id="rId38"/>
    <p:sldId id="277" r:id="rId39"/>
    <p:sldId id="276" r:id="rId40"/>
    <p:sldId id="30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07"/>
    <p:restoredTop sz="64537"/>
  </p:normalViewPr>
  <p:slideViewPr>
    <p:cSldViewPr snapToGrid="0" snapToObjects="1">
      <p:cViewPr varScale="1">
        <p:scale>
          <a:sx n="73" d="100"/>
          <a:sy n="73" d="100"/>
        </p:scale>
        <p:origin x="344" y="17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79011-6166-7D46-BFE0-648848DC2360}" type="datetimeFigureOut">
              <a:rPr lang="en-AU" smtClean="0"/>
              <a:t>8/6/20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0E9F1-923A-D24A-AB74-75C5437440C3}" type="slidenum">
              <a:rPr lang="en-AU" smtClean="0"/>
              <a:t>‹#›</a:t>
            </a:fld>
            <a:endParaRPr lang="en-AU"/>
          </a:p>
        </p:txBody>
      </p:sp>
    </p:spTree>
    <p:extLst>
      <p:ext uri="{BB962C8B-B14F-4D97-AF65-F5344CB8AC3E}">
        <p14:creationId xmlns:p14="http://schemas.microsoft.com/office/powerpoint/2010/main" val="1919924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important for the maintenance of biodiversity</a:t>
            </a:r>
          </a:p>
          <a:p>
            <a:r>
              <a:rPr lang="en-AU" dirty="0"/>
              <a:t>between 7 and 30% of crops production worldwide depends to some extent on pollination</a:t>
            </a:r>
          </a:p>
          <a:p>
            <a:endParaRPr lang="en-AU" dirty="0"/>
          </a:p>
        </p:txBody>
      </p:sp>
      <p:sp>
        <p:nvSpPr>
          <p:cNvPr id="4" name="Slide Number Placeholder 3"/>
          <p:cNvSpPr>
            <a:spLocks noGrp="1"/>
          </p:cNvSpPr>
          <p:nvPr>
            <p:ph type="sldNum" sz="quarter" idx="5"/>
          </p:nvPr>
        </p:nvSpPr>
        <p:spPr/>
        <p:txBody>
          <a:bodyPr/>
          <a:lstStyle/>
          <a:p>
            <a:fld id="{4FE26EB9-BA48-A641-86F8-435E69B03CBF}" type="slidenum">
              <a:rPr lang="en-AU" smtClean="0"/>
              <a:t>2</a:t>
            </a:fld>
            <a:endParaRPr lang="en-AU"/>
          </a:p>
        </p:txBody>
      </p:sp>
    </p:spTree>
    <p:extLst>
      <p:ext uri="{BB962C8B-B14F-4D97-AF65-F5344CB8AC3E}">
        <p14:creationId xmlns:p14="http://schemas.microsoft.com/office/powerpoint/2010/main" val="1558006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is good reason to think that environment can affect specialisation, shapes species distributions and link between interactions as well as structure</a:t>
            </a:r>
          </a:p>
          <a:p>
            <a:r>
              <a:rPr lang="en-AU" dirty="0"/>
              <a:t>A several studies have investigated this </a:t>
            </a:r>
          </a:p>
          <a:p>
            <a:r>
              <a:rPr lang="en-AU" dirty="0"/>
              <a:t>B a general relationship has been elusive, environment can have multiple factors and species respond differently</a:t>
            </a:r>
          </a:p>
          <a:p>
            <a:r>
              <a:rPr lang="en-AU" dirty="0"/>
              <a:t>T we use a different approach. first use stress instead of </a:t>
            </a:r>
            <a:r>
              <a:rPr lang="en-AU" dirty="0" err="1"/>
              <a:t>env</a:t>
            </a:r>
            <a:r>
              <a:rPr lang="en-AU" dirty="0"/>
              <a:t>. variables and that allowed us to discover interesting patterns. second we use a lot of data: we use a global dataset 73 locations around the world and ~ 10k species. Over 40 million occurrences 37 variables – climate and topography for estimating stress. </a:t>
            </a:r>
          </a:p>
          <a:p>
            <a:endParaRPr lang="en-AU" dirty="0"/>
          </a:p>
        </p:txBody>
      </p:sp>
      <p:sp>
        <p:nvSpPr>
          <p:cNvPr id="4" name="Slide Number Placeholder 3"/>
          <p:cNvSpPr>
            <a:spLocks noGrp="1"/>
          </p:cNvSpPr>
          <p:nvPr>
            <p:ph type="sldNum" sz="quarter" idx="5"/>
          </p:nvPr>
        </p:nvSpPr>
        <p:spPr/>
        <p:txBody>
          <a:bodyPr/>
          <a:lstStyle/>
          <a:p>
            <a:fld id="{F010E9F1-923A-D24A-AB74-75C5437440C3}" type="slidenum">
              <a:rPr lang="en-AU" smtClean="0"/>
              <a:t>11</a:t>
            </a:fld>
            <a:endParaRPr lang="en-AU"/>
          </a:p>
        </p:txBody>
      </p:sp>
    </p:spTree>
    <p:extLst>
      <p:ext uri="{BB962C8B-B14F-4D97-AF65-F5344CB8AC3E}">
        <p14:creationId xmlns:p14="http://schemas.microsoft.com/office/powerpoint/2010/main" val="415699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in the first chapter we look that species can have a gradient of generalisation specialisation In their communities. Now we look at what are the implications of that. The base hypothesis is that the more partners you share the better you’re in the short long term but the worse the </a:t>
            </a:r>
            <a:r>
              <a:rPr lang="en-AU" dirty="0" err="1"/>
              <a:t>pollinatin</a:t>
            </a:r>
            <a:r>
              <a:rPr lang="en-AU" dirty="0"/>
              <a:t> might the sort term</a:t>
            </a:r>
          </a:p>
          <a:p>
            <a:r>
              <a:rPr lang="en-AU" dirty="0"/>
              <a:t>Because of pollen loses</a:t>
            </a:r>
          </a:p>
          <a:p>
            <a:r>
              <a:rPr lang="en-AU" dirty="0"/>
              <a:t>This is a question that has been rarely explored at the community level. </a:t>
            </a:r>
          </a:p>
          <a:p>
            <a:r>
              <a:rPr lang="en-AU" dirty="0"/>
              <a:t>So we look at that this but at the community level other things happen, abundance, visitation, traits. It all gets mingled. </a:t>
            </a:r>
          </a:p>
        </p:txBody>
      </p:sp>
      <p:sp>
        <p:nvSpPr>
          <p:cNvPr id="4" name="Slide Number Placeholder 3"/>
          <p:cNvSpPr>
            <a:spLocks noGrp="1"/>
          </p:cNvSpPr>
          <p:nvPr>
            <p:ph type="sldNum" sz="quarter" idx="5"/>
          </p:nvPr>
        </p:nvSpPr>
        <p:spPr/>
        <p:txBody>
          <a:bodyPr/>
          <a:lstStyle/>
          <a:p>
            <a:fld id="{F010E9F1-923A-D24A-AB74-75C5437440C3}" type="slidenum">
              <a:rPr lang="en-AU" smtClean="0"/>
              <a:t>18</a:t>
            </a:fld>
            <a:endParaRPr lang="en-AU"/>
          </a:p>
        </p:txBody>
      </p:sp>
    </p:spTree>
    <p:extLst>
      <p:ext uri="{BB962C8B-B14F-4D97-AF65-F5344CB8AC3E}">
        <p14:creationId xmlns:p14="http://schemas.microsoft.com/office/powerpoint/2010/main" val="748203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last chapter I jump into controllability . Often think as keystone species as the most central species but we have never really asked whether this is the case. The number of interacting species is one of the most basic metrics of centrality</a:t>
            </a:r>
          </a:p>
        </p:txBody>
      </p:sp>
      <p:sp>
        <p:nvSpPr>
          <p:cNvPr id="4" name="Slide Number Placeholder 3"/>
          <p:cNvSpPr>
            <a:spLocks noGrp="1"/>
          </p:cNvSpPr>
          <p:nvPr>
            <p:ph type="sldNum" sz="quarter" idx="5"/>
          </p:nvPr>
        </p:nvSpPr>
        <p:spPr/>
        <p:txBody>
          <a:bodyPr/>
          <a:lstStyle/>
          <a:p>
            <a:fld id="{F010E9F1-923A-D24A-AB74-75C5437440C3}" type="slidenum">
              <a:rPr lang="en-AU" smtClean="0"/>
              <a:t>25</a:t>
            </a:fld>
            <a:endParaRPr lang="en-AU"/>
          </a:p>
        </p:txBody>
      </p:sp>
    </p:spTree>
    <p:extLst>
      <p:ext uri="{BB962C8B-B14F-4D97-AF65-F5344CB8AC3E}">
        <p14:creationId xmlns:p14="http://schemas.microsoft.com/office/powerpoint/2010/main" val="156406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COntrollabilitys</a:t>
            </a:r>
            <a:r>
              <a:rPr lang="en-AU" dirty="0"/>
              <a:t> premise arises from the fact that some species can </a:t>
            </a:r>
            <a:r>
              <a:rPr lang="en-AU" dirty="0" err="1"/>
              <a:t>infliece</a:t>
            </a:r>
            <a:r>
              <a:rPr lang="en-AU" dirty="0"/>
              <a:t> </a:t>
            </a:r>
            <a:r>
              <a:rPr lang="en-AU" dirty="0" err="1"/>
              <a:t>ohert</a:t>
            </a:r>
            <a:endParaRPr lang="en-AU" dirty="0"/>
          </a:p>
        </p:txBody>
      </p:sp>
      <p:sp>
        <p:nvSpPr>
          <p:cNvPr id="4" name="Slide Number Placeholder 3"/>
          <p:cNvSpPr>
            <a:spLocks noGrp="1"/>
          </p:cNvSpPr>
          <p:nvPr>
            <p:ph type="sldNum" sz="quarter" idx="5"/>
          </p:nvPr>
        </p:nvSpPr>
        <p:spPr/>
        <p:txBody>
          <a:bodyPr/>
          <a:lstStyle/>
          <a:p>
            <a:fld id="{F010E9F1-923A-D24A-AB74-75C5437440C3}" type="slidenum">
              <a:rPr lang="en-AU" smtClean="0"/>
              <a:t>26</a:t>
            </a:fld>
            <a:endParaRPr lang="en-AU"/>
          </a:p>
        </p:txBody>
      </p:sp>
    </p:spTree>
    <p:extLst>
      <p:ext uri="{BB962C8B-B14F-4D97-AF65-F5344CB8AC3E}">
        <p14:creationId xmlns:p14="http://schemas.microsoft.com/office/powerpoint/2010/main" val="1448682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there is a </a:t>
            </a:r>
            <a:r>
              <a:rPr lang="en-AU" dirty="0" err="1"/>
              <a:t>minimunm</a:t>
            </a:r>
            <a:r>
              <a:rPr lang="en-AU" dirty="0"/>
              <a:t> number of species that need to be controlled. </a:t>
            </a:r>
          </a:p>
          <a:p>
            <a:r>
              <a:rPr lang="en-AU" dirty="0"/>
              <a:t>Second, there are often many control configurations. Using the </a:t>
            </a:r>
            <a:r>
              <a:rPr lang="en-AU" dirty="0" err="1"/>
              <a:t>minomim</a:t>
            </a:r>
            <a:endParaRPr lang="en-AU" dirty="0"/>
          </a:p>
          <a:p>
            <a:r>
              <a:rPr lang="en-AU" dirty="0"/>
              <a:t>There are many ways to control a complex network. </a:t>
            </a:r>
          </a:p>
        </p:txBody>
      </p:sp>
      <p:sp>
        <p:nvSpPr>
          <p:cNvPr id="4" name="Slide Number Placeholder 3"/>
          <p:cNvSpPr>
            <a:spLocks noGrp="1"/>
          </p:cNvSpPr>
          <p:nvPr>
            <p:ph type="sldNum" sz="quarter" idx="5"/>
          </p:nvPr>
        </p:nvSpPr>
        <p:spPr/>
        <p:txBody>
          <a:bodyPr/>
          <a:lstStyle/>
          <a:p>
            <a:fld id="{F010E9F1-923A-D24A-AB74-75C5437440C3}" type="slidenum">
              <a:rPr lang="en-AU" smtClean="0"/>
              <a:t>27</a:t>
            </a:fld>
            <a:endParaRPr lang="en-AU"/>
          </a:p>
        </p:txBody>
      </p:sp>
    </p:spTree>
    <p:extLst>
      <p:ext uri="{BB962C8B-B14F-4D97-AF65-F5344CB8AC3E}">
        <p14:creationId xmlns:p14="http://schemas.microsoft.com/office/powerpoint/2010/main" val="3418970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10E9F1-923A-D24A-AB74-75C5437440C3}" type="slidenum">
              <a:rPr lang="en-AU" smtClean="0"/>
              <a:t>28</a:t>
            </a:fld>
            <a:endParaRPr lang="en-AU"/>
          </a:p>
        </p:txBody>
      </p:sp>
    </p:spTree>
    <p:extLst>
      <p:ext uri="{BB962C8B-B14F-4D97-AF65-F5344CB8AC3E}">
        <p14:creationId xmlns:p14="http://schemas.microsoft.com/office/powerpoint/2010/main" val="304161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010E9F1-923A-D24A-AB74-75C5437440C3}" type="slidenum">
              <a:rPr lang="en-AU" smtClean="0"/>
              <a:t>29</a:t>
            </a:fld>
            <a:endParaRPr lang="en-AU"/>
          </a:p>
        </p:txBody>
      </p:sp>
    </p:spTree>
    <p:extLst>
      <p:ext uri="{BB962C8B-B14F-4D97-AF65-F5344CB8AC3E}">
        <p14:creationId xmlns:p14="http://schemas.microsoft.com/office/powerpoint/2010/main" val="154136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would be the 10</a:t>
            </a:r>
            <a:r>
              <a:rPr lang="en-AU" baseline="30000" dirty="0"/>
              <a:t>th</a:t>
            </a:r>
            <a:r>
              <a:rPr lang="en-AU" dirty="0"/>
              <a:t> paper published after I started my PhD at UC</a:t>
            </a:r>
          </a:p>
        </p:txBody>
      </p:sp>
      <p:sp>
        <p:nvSpPr>
          <p:cNvPr id="4" name="Slide Number Placeholder 3"/>
          <p:cNvSpPr>
            <a:spLocks noGrp="1"/>
          </p:cNvSpPr>
          <p:nvPr>
            <p:ph type="sldNum" sz="quarter" idx="5"/>
          </p:nvPr>
        </p:nvSpPr>
        <p:spPr/>
        <p:txBody>
          <a:bodyPr/>
          <a:lstStyle/>
          <a:p>
            <a:fld id="{F010E9F1-923A-D24A-AB74-75C5437440C3}" type="slidenum">
              <a:rPr lang="en-AU" smtClean="0"/>
              <a:t>35</a:t>
            </a:fld>
            <a:endParaRPr lang="en-AU"/>
          </a:p>
        </p:txBody>
      </p:sp>
    </p:spTree>
    <p:extLst>
      <p:ext uri="{BB962C8B-B14F-4D97-AF65-F5344CB8AC3E}">
        <p14:creationId xmlns:p14="http://schemas.microsoft.com/office/powerpoint/2010/main" val="116122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would be the 10</a:t>
            </a:r>
            <a:r>
              <a:rPr lang="en-AU" baseline="30000" dirty="0"/>
              <a:t>th</a:t>
            </a:r>
            <a:r>
              <a:rPr lang="en-AU" dirty="0"/>
              <a:t> paper published after I started my PhD at UC</a:t>
            </a:r>
          </a:p>
        </p:txBody>
      </p:sp>
      <p:sp>
        <p:nvSpPr>
          <p:cNvPr id="4" name="Slide Number Placeholder 3"/>
          <p:cNvSpPr>
            <a:spLocks noGrp="1"/>
          </p:cNvSpPr>
          <p:nvPr>
            <p:ph type="sldNum" sz="quarter" idx="5"/>
          </p:nvPr>
        </p:nvSpPr>
        <p:spPr/>
        <p:txBody>
          <a:bodyPr/>
          <a:lstStyle/>
          <a:p>
            <a:fld id="{F010E9F1-923A-D24A-AB74-75C5437440C3}" type="slidenum">
              <a:rPr lang="en-AU" smtClean="0"/>
              <a:t>36</a:t>
            </a:fld>
            <a:endParaRPr lang="en-AU"/>
          </a:p>
        </p:txBody>
      </p:sp>
    </p:spTree>
    <p:extLst>
      <p:ext uri="{BB962C8B-B14F-4D97-AF65-F5344CB8AC3E}">
        <p14:creationId xmlns:p14="http://schemas.microsoft.com/office/powerpoint/2010/main" val="237135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would be the 10</a:t>
            </a:r>
            <a:r>
              <a:rPr lang="en-AU" baseline="30000" dirty="0"/>
              <a:t>th</a:t>
            </a:r>
            <a:r>
              <a:rPr lang="en-AU" dirty="0"/>
              <a:t> paper published after I started my PhD at UC</a:t>
            </a:r>
          </a:p>
        </p:txBody>
      </p:sp>
      <p:sp>
        <p:nvSpPr>
          <p:cNvPr id="4" name="Slide Number Placeholder 3"/>
          <p:cNvSpPr>
            <a:spLocks noGrp="1"/>
          </p:cNvSpPr>
          <p:nvPr>
            <p:ph type="sldNum" sz="quarter" idx="5"/>
          </p:nvPr>
        </p:nvSpPr>
        <p:spPr/>
        <p:txBody>
          <a:bodyPr/>
          <a:lstStyle/>
          <a:p>
            <a:fld id="{F010E9F1-923A-D24A-AB74-75C5437440C3}" type="slidenum">
              <a:rPr lang="en-AU" smtClean="0"/>
              <a:t>37</a:t>
            </a:fld>
            <a:endParaRPr lang="en-AU"/>
          </a:p>
        </p:txBody>
      </p:sp>
    </p:spTree>
    <p:extLst>
      <p:ext uri="{BB962C8B-B14F-4D97-AF65-F5344CB8AC3E}">
        <p14:creationId xmlns:p14="http://schemas.microsoft.com/office/powerpoint/2010/main" val="287388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is a dance between species</a:t>
            </a:r>
          </a:p>
          <a:p>
            <a:r>
              <a:rPr lang="en-AU" dirty="0"/>
              <a:t>B is a dance that doesn’t happen in isolation. Often species dance with multiple partners</a:t>
            </a:r>
          </a:p>
          <a:p>
            <a:r>
              <a:rPr lang="en-AU" dirty="0"/>
              <a:t>A the number of partners a species has is a defining feature of the species role in the community</a:t>
            </a:r>
          </a:p>
          <a:p>
            <a:r>
              <a:rPr lang="en-AU" dirty="0"/>
              <a:t>T understanding what are the implications of having multiple partners is important</a:t>
            </a:r>
          </a:p>
        </p:txBody>
      </p:sp>
      <p:sp>
        <p:nvSpPr>
          <p:cNvPr id="4" name="Slide Number Placeholder 3"/>
          <p:cNvSpPr>
            <a:spLocks noGrp="1"/>
          </p:cNvSpPr>
          <p:nvPr>
            <p:ph type="sldNum" sz="quarter" idx="5"/>
          </p:nvPr>
        </p:nvSpPr>
        <p:spPr/>
        <p:txBody>
          <a:bodyPr/>
          <a:lstStyle/>
          <a:p>
            <a:fld id="{4FE26EB9-BA48-A641-86F8-435E69B03CBF}" type="slidenum">
              <a:rPr lang="en-AU" smtClean="0"/>
              <a:t>3</a:t>
            </a:fld>
            <a:endParaRPr lang="en-AU"/>
          </a:p>
        </p:txBody>
      </p:sp>
    </p:spTree>
    <p:extLst>
      <p:ext uri="{BB962C8B-B14F-4D97-AF65-F5344CB8AC3E}">
        <p14:creationId xmlns:p14="http://schemas.microsoft.com/office/powerpoint/2010/main" val="2105471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would be the 10</a:t>
            </a:r>
            <a:r>
              <a:rPr lang="en-AU" baseline="30000" dirty="0"/>
              <a:t>th</a:t>
            </a:r>
            <a:r>
              <a:rPr lang="en-AU" dirty="0"/>
              <a:t> paper published after I started my PhD at UC</a:t>
            </a:r>
          </a:p>
        </p:txBody>
      </p:sp>
      <p:sp>
        <p:nvSpPr>
          <p:cNvPr id="4" name="Slide Number Placeholder 3"/>
          <p:cNvSpPr>
            <a:spLocks noGrp="1"/>
          </p:cNvSpPr>
          <p:nvPr>
            <p:ph type="sldNum" sz="quarter" idx="5"/>
          </p:nvPr>
        </p:nvSpPr>
        <p:spPr/>
        <p:txBody>
          <a:bodyPr/>
          <a:lstStyle/>
          <a:p>
            <a:fld id="{F010E9F1-923A-D24A-AB74-75C5437440C3}" type="slidenum">
              <a:rPr lang="en-AU" smtClean="0"/>
              <a:t>38</a:t>
            </a:fld>
            <a:endParaRPr lang="en-AU"/>
          </a:p>
        </p:txBody>
      </p:sp>
    </p:spTree>
    <p:extLst>
      <p:ext uri="{BB962C8B-B14F-4D97-AF65-F5344CB8AC3E}">
        <p14:creationId xmlns:p14="http://schemas.microsoft.com/office/powerpoint/2010/main" val="466622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would be the 10</a:t>
            </a:r>
            <a:r>
              <a:rPr lang="en-AU" baseline="30000" dirty="0"/>
              <a:t>th</a:t>
            </a:r>
            <a:r>
              <a:rPr lang="en-AU" dirty="0"/>
              <a:t> paper published after I started my PhD at UC</a:t>
            </a:r>
          </a:p>
        </p:txBody>
      </p:sp>
      <p:sp>
        <p:nvSpPr>
          <p:cNvPr id="4" name="Slide Number Placeholder 3"/>
          <p:cNvSpPr>
            <a:spLocks noGrp="1"/>
          </p:cNvSpPr>
          <p:nvPr>
            <p:ph type="sldNum" sz="quarter" idx="5"/>
          </p:nvPr>
        </p:nvSpPr>
        <p:spPr/>
        <p:txBody>
          <a:bodyPr/>
          <a:lstStyle/>
          <a:p>
            <a:fld id="{F010E9F1-923A-D24A-AB74-75C5437440C3}" type="slidenum">
              <a:rPr lang="en-AU" smtClean="0"/>
              <a:t>39</a:t>
            </a:fld>
            <a:endParaRPr lang="en-AU"/>
          </a:p>
        </p:txBody>
      </p:sp>
    </p:spTree>
    <p:extLst>
      <p:ext uri="{BB962C8B-B14F-4D97-AF65-F5344CB8AC3E}">
        <p14:creationId xmlns:p14="http://schemas.microsoft.com/office/powerpoint/2010/main" val="2198179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the species level, the number of partners defines whether a species is a specialist or a generalist </a:t>
            </a:r>
          </a:p>
          <a:p>
            <a:r>
              <a:rPr lang="en-AU" dirty="0"/>
              <a:t>B we need to remember that partnerships are embedded in a intertwined network of interactions </a:t>
            </a:r>
          </a:p>
          <a:p>
            <a:r>
              <a:rPr lang="en-AU" dirty="0"/>
              <a:t>A at the species level the number of partners and how they are shared defines the structure of this network</a:t>
            </a:r>
          </a:p>
          <a:p>
            <a:r>
              <a:rPr lang="en-AU" dirty="0"/>
              <a:t>T to understand the implications of having multiple partners we need to take into account this network and its structure </a:t>
            </a:r>
          </a:p>
        </p:txBody>
      </p:sp>
      <p:sp>
        <p:nvSpPr>
          <p:cNvPr id="4" name="Slide Number Placeholder 3"/>
          <p:cNvSpPr>
            <a:spLocks noGrp="1"/>
          </p:cNvSpPr>
          <p:nvPr>
            <p:ph type="sldNum" sz="quarter" idx="5"/>
          </p:nvPr>
        </p:nvSpPr>
        <p:spPr/>
        <p:txBody>
          <a:bodyPr/>
          <a:lstStyle/>
          <a:p>
            <a:fld id="{4FE26EB9-BA48-A641-86F8-435E69B03CBF}" type="slidenum">
              <a:rPr lang="en-AU" smtClean="0"/>
              <a:t>4</a:t>
            </a:fld>
            <a:endParaRPr lang="en-AU"/>
          </a:p>
        </p:txBody>
      </p:sp>
    </p:spTree>
    <p:extLst>
      <p:ext uri="{BB962C8B-B14F-4D97-AF65-F5344CB8AC3E}">
        <p14:creationId xmlns:p14="http://schemas.microsoft.com/office/powerpoint/2010/main" val="395946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the theme of my thesis: understanding the causes and consequences of the network structure from a specialisation/generalisation perspective</a:t>
            </a:r>
          </a:p>
          <a:p>
            <a:endParaRPr lang="en-AU" dirty="0"/>
          </a:p>
        </p:txBody>
      </p:sp>
      <p:sp>
        <p:nvSpPr>
          <p:cNvPr id="4" name="Slide Number Placeholder 3"/>
          <p:cNvSpPr>
            <a:spLocks noGrp="1"/>
          </p:cNvSpPr>
          <p:nvPr>
            <p:ph type="sldNum" sz="quarter" idx="5"/>
          </p:nvPr>
        </p:nvSpPr>
        <p:spPr/>
        <p:txBody>
          <a:bodyPr/>
          <a:lstStyle/>
          <a:p>
            <a:fld id="{F010E9F1-923A-D24A-AB74-75C5437440C3}" type="slidenum">
              <a:rPr lang="en-AU" smtClean="0"/>
              <a:t>5</a:t>
            </a:fld>
            <a:endParaRPr lang="en-AU"/>
          </a:p>
        </p:txBody>
      </p:sp>
    </p:spTree>
    <p:extLst>
      <p:ext uri="{BB962C8B-B14F-4D97-AF65-F5344CB8AC3E}">
        <p14:creationId xmlns:p14="http://schemas.microsoft.com/office/powerpoint/2010/main" val="68168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do this from a generalisation specialisation perspective</a:t>
            </a:r>
          </a:p>
        </p:txBody>
      </p:sp>
      <p:sp>
        <p:nvSpPr>
          <p:cNvPr id="4" name="Slide Number Placeholder 3"/>
          <p:cNvSpPr>
            <a:spLocks noGrp="1"/>
          </p:cNvSpPr>
          <p:nvPr>
            <p:ph type="sldNum" sz="quarter" idx="5"/>
          </p:nvPr>
        </p:nvSpPr>
        <p:spPr/>
        <p:txBody>
          <a:bodyPr/>
          <a:lstStyle/>
          <a:p>
            <a:fld id="{F010E9F1-923A-D24A-AB74-75C5437440C3}" type="slidenum">
              <a:rPr lang="en-AU" smtClean="0"/>
              <a:t>6</a:t>
            </a:fld>
            <a:endParaRPr lang="en-AU"/>
          </a:p>
        </p:txBody>
      </p:sp>
    </p:spTree>
    <p:extLst>
      <p:ext uri="{BB962C8B-B14F-4D97-AF65-F5344CB8AC3E}">
        <p14:creationId xmlns:p14="http://schemas.microsoft.com/office/powerpoint/2010/main" val="363269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 have three chapters. Being extremely simplistic I start by exploring things that affect the number of “dancing” partners, </a:t>
            </a:r>
          </a:p>
        </p:txBody>
      </p:sp>
      <p:sp>
        <p:nvSpPr>
          <p:cNvPr id="4" name="Slide Number Placeholder 3"/>
          <p:cNvSpPr>
            <a:spLocks noGrp="1"/>
          </p:cNvSpPr>
          <p:nvPr>
            <p:ph type="sldNum" sz="quarter" idx="5"/>
          </p:nvPr>
        </p:nvSpPr>
        <p:spPr/>
        <p:txBody>
          <a:bodyPr/>
          <a:lstStyle/>
          <a:p>
            <a:fld id="{F010E9F1-923A-D24A-AB74-75C5437440C3}" type="slidenum">
              <a:rPr lang="en-AU" smtClean="0"/>
              <a:t>7</a:t>
            </a:fld>
            <a:endParaRPr lang="en-AU"/>
          </a:p>
        </p:txBody>
      </p:sp>
    </p:spTree>
    <p:extLst>
      <p:ext uri="{BB962C8B-B14F-4D97-AF65-F5344CB8AC3E}">
        <p14:creationId xmlns:p14="http://schemas.microsoft.com/office/powerpoint/2010/main" val="140452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then move into how the number of partners can affect the pollination how good the “dance” is</a:t>
            </a:r>
          </a:p>
        </p:txBody>
      </p:sp>
      <p:sp>
        <p:nvSpPr>
          <p:cNvPr id="4" name="Slide Number Placeholder 3"/>
          <p:cNvSpPr>
            <a:spLocks noGrp="1"/>
          </p:cNvSpPr>
          <p:nvPr>
            <p:ph type="sldNum" sz="quarter" idx="5"/>
          </p:nvPr>
        </p:nvSpPr>
        <p:spPr/>
        <p:txBody>
          <a:bodyPr/>
          <a:lstStyle/>
          <a:p>
            <a:fld id="{F010E9F1-923A-D24A-AB74-75C5437440C3}" type="slidenum">
              <a:rPr lang="en-AU" smtClean="0"/>
              <a:t>8</a:t>
            </a:fld>
            <a:endParaRPr lang="en-AU"/>
          </a:p>
        </p:txBody>
      </p:sp>
    </p:spTree>
    <p:extLst>
      <p:ext uri="{BB962C8B-B14F-4D97-AF65-F5344CB8AC3E}">
        <p14:creationId xmlns:p14="http://schemas.microsoft.com/office/powerpoint/2010/main" val="70180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and finally whether there are “key dancers” that we could use for improved management and conservation</a:t>
            </a:r>
          </a:p>
          <a:p>
            <a:r>
              <a:rPr lang="en-AU" dirty="0"/>
              <a:t>. </a:t>
            </a:r>
          </a:p>
          <a:p>
            <a:r>
              <a:rPr lang="en-AU" dirty="0"/>
              <a:t>Chronologically it actually happened the other way around. I first wrote the third chapter of the thesis, then second and the first last. </a:t>
            </a:r>
          </a:p>
        </p:txBody>
      </p:sp>
      <p:sp>
        <p:nvSpPr>
          <p:cNvPr id="4" name="Slide Number Placeholder 3"/>
          <p:cNvSpPr>
            <a:spLocks noGrp="1"/>
          </p:cNvSpPr>
          <p:nvPr>
            <p:ph type="sldNum" sz="quarter" idx="5"/>
          </p:nvPr>
        </p:nvSpPr>
        <p:spPr/>
        <p:txBody>
          <a:bodyPr/>
          <a:lstStyle/>
          <a:p>
            <a:fld id="{F010E9F1-923A-D24A-AB74-75C5437440C3}" type="slidenum">
              <a:rPr lang="en-AU" smtClean="0"/>
              <a:t>9</a:t>
            </a:fld>
            <a:endParaRPr lang="en-AU"/>
          </a:p>
        </p:txBody>
      </p:sp>
    </p:spTree>
    <p:extLst>
      <p:ext uri="{BB962C8B-B14F-4D97-AF65-F5344CB8AC3E}">
        <p14:creationId xmlns:p14="http://schemas.microsoft.com/office/powerpoint/2010/main" val="144165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is good reason to think that environment can affect specialisation, shapes species distributions and link between interactions as well as structure</a:t>
            </a:r>
          </a:p>
          <a:p>
            <a:r>
              <a:rPr lang="en-AU" dirty="0"/>
              <a:t>A several studies have investigated this </a:t>
            </a:r>
          </a:p>
          <a:p>
            <a:r>
              <a:rPr lang="en-AU" dirty="0"/>
              <a:t>B a general relationship has been elusive, environment can have multiple factors and species respond differently</a:t>
            </a:r>
          </a:p>
          <a:p>
            <a:r>
              <a:rPr lang="en-AU" dirty="0"/>
              <a:t>T we use a different approach. first use stress instead of </a:t>
            </a:r>
            <a:r>
              <a:rPr lang="en-AU" dirty="0" err="1"/>
              <a:t>env</a:t>
            </a:r>
            <a:r>
              <a:rPr lang="en-AU" dirty="0"/>
              <a:t>. variables and that allowed us to discover interesting patterns. second we use a lot of data: we use a global dataset 73 locations around the world and ~ 10k species. Over 40 million occurrences 37 variables – climate and topography for estimating stress. </a:t>
            </a:r>
          </a:p>
          <a:p>
            <a:endParaRPr lang="en-AU" dirty="0"/>
          </a:p>
        </p:txBody>
      </p:sp>
      <p:sp>
        <p:nvSpPr>
          <p:cNvPr id="4" name="Slide Number Placeholder 3"/>
          <p:cNvSpPr>
            <a:spLocks noGrp="1"/>
          </p:cNvSpPr>
          <p:nvPr>
            <p:ph type="sldNum" sz="quarter" idx="5"/>
          </p:nvPr>
        </p:nvSpPr>
        <p:spPr/>
        <p:txBody>
          <a:bodyPr/>
          <a:lstStyle/>
          <a:p>
            <a:fld id="{F010E9F1-923A-D24A-AB74-75C5437440C3}" type="slidenum">
              <a:rPr lang="en-AU" smtClean="0"/>
              <a:t>10</a:t>
            </a:fld>
            <a:endParaRPr lang="en-AU"/>
          </a:p>
        </p:txBody>
      </p:sp>
    </p:spTree>
    <p:extLst>
      <p:ext uri="{BB962C8B-B14F-4D97-AF65-F5344CB8AC3E}">
        <p14:creationId xmlns:p14="http://schemas.microsoft.com/office/powerpoint/2010/main" val="402438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81DB-A0E9-5648-856C-ED317D9A1C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C7ED1E7-B6D6-EE48-A1D0-84B88844D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D00BDC5-AE35-F845-A48E-2FFBEEC488C6}"/>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5" name="Footer Placeholder 4">
            <a:extLst>
              <a:ext uri="{FF2B5EF4-FFF2-40B4-BE49-F238E27FC236}">
                <a16:creationId xmlns:a16="http://schemas.microsoft.com/office/drawing/2014/main" id="{9E7EE4E8-AC5D-414D-A18E-7528B783FBA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4A4D99E-4217-D04D-ABC8-34D7CC526986}"/>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182620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4C03-B552-934F-8BAB-E6DAEA849C5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A910B8A-9796-3E49-9057-2C3C651850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AD48185-D56E-004C-948F-8CA3A90EACCF}"/>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5" name="Footer Placeholder 4">
            <a:extLst>
              <a:ext uri="{FF2B5EF4-FFF2-40B4-BE49-F238E27FC236}">
                <a16:creationId xmlns:a16="http://schemas.microsoft.com/office/drawing/2014/main" id="{8CCE9B3D-3D90-BF48-945A-8511E36B6C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455523B-0F43-7548-9849-E39E348373BB}"/>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28034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0B2CF-D868-E24E-84E7-737349757D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D5CA7ED-4F8B-D340-8A83-987FC6BDA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E3D034E-246A-BB45-BFC9-0CD8FC839526}"/>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5" name="Footer Placeholder 4">
            <a:extLst>
              <a:ext uri="{FF2B5EF4-FFF2-40B4-BE49-F238E27FC236}">
                <a16:creationId xmlns:a16="http://schemas.microsoft.com/office/drawing/2014/main" id="{E242D80B-1C30-9241-9631-74B8751BE11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FB34A9-626D-5844-A11E-328E9F63E639}"/>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64386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2D5F-D0EE-DE4B-B876-C0C6773256D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5F59075-5CA0-834B-BE1C-4176F5305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B84EEB-E7F7-6348-AB9E-837647EB9AE9}"/>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5" name="Footer Placeholder 4">
            <a:extLst>
              <a:ext uri="{FF2B5EF4-FFF2-40B4-BE49-F238E27FC236}">
                <a16:creationId xmlns:a16="http://schemas.microsoft.com/office/drawing/2014/main" id="{2619E185-0EE5-C344-9807-AEE72AED5EB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9DC56B-1DDF-6B4F-A5C0-FE396F118622}"/>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312531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4E44-EA72-A948-BBA3-22D52D8629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FB2126C-1DD1-D443-B4D6-3A6C59F68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C0E57-6836-9147-872D-CE64BDB56755}"/>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5" name="Footer Placeholder 4">
            <a:extLst>
              <a:ext uri="{FF2B5EF4-FFF2-40B4-BE49-F238E27FC236}">
                <a16:creationId xmlns:a16="http://schemas.microsoft.com/office/drawing/2014/main" id="{8F639C20-FB3D-AF42-8AA7-EA465D9E941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4497C58-A73A-BA47-A4EA-7F969F056BFA}"/>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38857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768F-9AE8-3D4E-9083-FA536636A63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B6A691-D944-D940-92B4-551E9F8C3F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8245427-C5BC-474B-B5AF-5CCBACCC75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C9A7B9D-A429-4642-AD5D-188A4714498D}"/>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6" name="Footer Placeholder 5">
            <a:extLst>
              <a:ext uri="{FF2B5EF4-FFF2-40B4-BE49-F238E27FC236}">
                <a16:creationId xmlns:a16="http://schemas.microsoft.com/office/drawing/2014/main" id="{4FFD4691-E0E5-D44F-A2CA-422E622A27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905AAC7-CD30-4547-AAD8-57A85D42D658}"/>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405636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0EE6-35C3-CF4C-91A6-CD941C754A1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7AA39E1-5724-D440-ACE8-C9838DB696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8B31A6-7984-0248-959B-E9A2221048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5114305-C043-2442-AE29-4FEF50E618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ABC4AF-0B33-7F47-AA4C-DFA11DF81B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81FD9E4-FE94-0E49-A423-46137EA5F469}"/>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8" name="Footer Placeholder 7">
            <a:extLst>
              <a:ext uri="{FF2B5EF4-FFF2-40B4-BE49-F238E27FC236}">
                <a16:creationId xmlns:a16="http://schemas.microsoft.com/office/drawing/2014/main" id="{035A5522-8638-A84B-A63A-0014AFC3816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8AD8FB7-BA02-454E-8694-56BFF9B62331}"/>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2483328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69241-9587-454D-A9D1-D25A353D261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7AC2AE9-FA1A-9843-9500-DA9F12E09510}"/>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4" name="Footer Placeholder 3">
            <a:extLst>
              <a:ext uri="{FF2B5EF4-FFF2-40B4-BE49-F238E27FC236}">
                <a16:creationId xmlns:a16="http://schemas.microsoft.com/office/drawing/2014/main" id="{531CDCE8-1E76-424A-B6A7-B63C55EE219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9031E8B-FB2B-4A47-80F4-60DA3E3A2B63}"/>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142225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9BAF56-FBD3-C64D-902B-C162515D1B64}"/>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3" name="Footer Placeholder 2">
            <a:extLst>
              <a:ext uri="{FF2B5EF4-FFF2-40B4-BE49-F238E27FC236}">
                <a16:creationId xmlns:a16="http://schemas.microsoft.com/office/drawing/2014/main" id="{09F470BE-DA61-0641-96F2-38D89384552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A9EA331-04CB-FC4D-A45F-8ACA8BBF732B}"/>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1796038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63FA-8D73-3640-AA62-F2319AE3B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BEA7F9E-BD8D-5B44-85A4-F8D752FCC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C562135-9EC0-BE44-9424-C42B505D9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CC493-5DB5-244C-AB85-2D01BCDCB882}"/>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6" name="Footer Placeholder 5">
            <a:extLst>
              <a:ext uri="{FF2B5EF4-FFF2-40B4-BE49-F238E27FC236}">
                <a16:creationId xmlns:a16="http://schemas.microsoft.com/office/drawing/2014/main" id="{6F861BED-0468-154D-82F4-31D5119B686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5383CFD-9A3D-3B4A-A287-CEC373C64435}"/>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242115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A553-0C1E-CC49-94E3-AE4C96225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DD8D311-EA5D-2A46-99C1-642E380A3B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9F4EC6F-4422-0044-8FD9-422FD7A28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74988-5D93-714D-AA2E-54AE141A3D46}"/>
              </a:ext>
            </a:extLst>
          </p:cNvPr>
          <p:cNvSpPr>
            <a:spLocks noGrp="1"/>
          </p:cNvSpPr>
          <p:nvPr>
            <p:ph type="dt" sz="half" idx="10"/>
          </p:nvPr>
        </p:nvSpPr>
        <p:spPr/>
        <p:txBody>
          <a:bodyPr/>
          <a:lstStyle/>
          <a:p>
            <a:fld id="{42299DEE-606E-3A4E-A1F8-969789A24A3A}" type="datetimeFigureOut">
              <a:rPr lang="en-AU" smtClean="0"/>
              <a:t>8/6/20</a:t>
            </a:fld>
            <a:endParaRPr lang="en-AU"/>
          </a:p>
        </p:txBody>
      </p:sp>
      <p:sp>
        <p:nvSpPr>
          <p:cNvPr id="6" name="Footer Placeholder 5">
            <a:extLst>
              <a:ext uri="{FF2B5EF4-FFF2-40B4-BE49-F238E27FC236}">
                <a16:creationId xmlns:a16="http://schemas.microsoft.com/office/drawing/2014/main" id="{D57A4333-114D-C142-88FF-4BFBB181413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F8661AC-782D-8F4F-9AB0-5FE3EC8410B7}"/>
              </a:ext>
            </a:extLst>
          </p:cNvPr>
          <p:cNvSpPr>
            <a:spLocks noGrp="1"/>
          </p:cNvSpPr>
          <p:nvPr>
            <p:ph type="sldNum" sz="quarter" idx="12"/>
          </p:nvPr>
        </p:nvSpPr>
        <p:spPr/>
        <p:txBody>
          <a:bodyPr/>
          <a:lstStyle/>
          <a:p>
            <a:fld id="{459C9DF4-9A6F-E04E-B11F-B1B01C8A9657}" type="slidenum">
              <a:rPr lang="en-AU" smtClean="0"/>
              <a:t>‹#›</a:t>
            </a:fld>
            <a:endParaRPr lang="en-AU"/>
          </a:p>
        </p:txBody>
      </p:sp>
    </p:spTree>
    <p:extLst>
      <p:ext uri="{BB962C8B-B14F-4D97-AF65-F5344CB8AC3E}">
        <p14:creationId xmlns:p14="http://schemas.microsoft.com/office/powerpoint/2010/main" val="8883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DD893-E3FE-6B41-977C-D6E935EE2C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THE STRUCTURE OF POLLINATION</a:t>
            </a:r>
            <a:endParaRPr lang="en-AU" dirty="0"/>
          </a:p>
        </p:txBody>
      </p:sp>
      <p:sp>
        <p:nvSpPr>
          <p:cNvPr id="3" name="Text Placeholder 2">
            <a:extLst>
              <a:ext uri="{FF2B5EF4-FFF2-40B4-BE49-F238E27FC236}">
                <a16:creationId xmlns:a16="http://schemas.microsoft.com/office/drawing/2014/main" id="{A6F807E9-65DC-0240-A3A4-5E0C44038B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ED86A4FE-0C5A-AE47-9571-D505F9132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99DEE-606E-3A4E-A1F8-969789A24A3A}" type="datetimeFigureOut">
              <a:rPr lang="en-AU" smtClean="0"/>
              <a:t>8/6/20</a:t>
            </a:fld>
            <a:endParaRPr lang="en-AU"/>
          </a:p>
        </p:txBody>
      </p:sp>
      <p:sp>
        <p:nvSpPr>
          <p:cNvPr id="5" name="Footer Placeholder 4">
            <a:extLst>
              <a:ext uri="{FF2B5EF4-FFF2-40B4-BE49-F238E27FC236}">
                <a16:creationId xmlns:a16="http://schemas.microsoft.com/office/drawing/2014/main" id="{B4BEA506-E98C-354F-9976-B0BB45BBF5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2FA026B-D79E-A249-9603-D1019D480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C9DF4-9A6F-E04E-B11F-B1B01C8A9657}" type="slidenum">
              <a:rPr lang="en-AU" smtClean="0"/>
              <a:t>‹#›</a:t>
            </a:fld>
            <a:endParaRPr lang="en-AU"/>
          </a:p>
        </p:txBody>
      </p:sp>
    </p:spTree>
    <p:extLst>
      <p:ext uri="{BB962C8B-B14F-4D97-AF65-F5344CB8AC3E}">
        <p14:creationId xmlns:p14="http://schemas.microsoft.com/office/powerpoint/2010/main" val="424975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Iwona Light" pitchFamily="2" charset="0"/>
          <a:ea typeface="Palatino" pitchFamily="2" charset="77"/>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wona" pitchFamily="2" charset="0"/>
          <a:ea typeface="Palatino" pitchFamily="2" charset="77"/>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wona" pitchFamily="2" charset="0"/>
          <a:ea typeface="Palatino" pitchFamily="2" charset="77"/>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wona" pitchFamily="2" charset="0"/>
          <a:ea typeface="Palatino" pitchFamily="2" charset="77"/>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wona" pitchFamily="2" charset="0"/>
          <a:ea typeface="Palatino" pitchFamily="2" charset="77"/>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wona" pitchFamily="2" charset="0"/>
          <a:ea typeface="Palatino" pitchFamily="2" charset="7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19.tiff"/></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0F27AF-CE89-C744-BF98-E9EC304C70C9}"/>
              </a:ext>
            </a:extLst>
          </p:cNvPr>
          <p:cNvSpPr>
            <a:spLocks noGrp="1"/>
          </p:cNvSpPr>
          <p:nvPr>
            <p:ph idx="1"/>
          </p:nvPr>
        </p:nvSpPr>
        <p:spPr>
          <a:xfrm>
            <a:off x="838200" y="685800"/>
            <a:ext cx="10515600" cy="5491163"/>
          </a:xfrm>
        </p:spPr>
        <p:txBody>
          <a:bodyPr>
            <a:normAutofit fontScale="62500" lnSpcReduction="20000"/>
          </a:bodyPr>
          <a:lstStyle/>
          <a:p>
            <a:r>
              <a:rPr lang="en-AU" dirty="0"/>
              <a:t>pollination is important </a:t>
            </a:r>
          </a:p>
          <a:p>
            <a:r>
              <a:rPr lang="en-AU" dirty="0"/>
              <a:t>A is a dance between species</a:t>
            </a:r>
          </a:p>
          <a:p>
            <a:r>
              <a:rPr lang="en-AU" dirty="0"/>
              <a:t>B is a dance that doesn’t happen in isolation. Often species dance with multiple partners</a:t>
            </a:r>
          </a:p>
          <a:p>
            <a:r>
              <a:rPr lang="en-AU" dirty="0"/>
              <a:t>A the number of partners a species has is a defining feature of the species role in the community</a:t>
            </a:r>
          </a:p>
          <a:p>
            <a:r>
              <a:rPr lang="en-AU" dirty="0"/>
              <a:t>T understanding what are the implications of having multiple partners is important</a:t>
            </a:r>
          </a:p>
          <a:p>
            <a:endParaRPr lang="en-AU" dirty="0"/>
          </a:p>
          <a:p>
            <a:r>
              <a:rPr lang="en-AU" dirty="0"/>
              <a:t>at the species level, the number of partners defines whether a species is a specialist or a generalist </a:t>
            </a:r>
          </a:p>
          <a:p>
            <a:r>
              <a:rPr lang="en-AU" dirty="0"/>
              <a:t>B we need to remember that partnerships are embedded in a intertwined network of interactions </a:t>
            </a:r>
          </a:p>
          <a:p>
            <a:r>
              <a:rPr lang="en-AU" dirty="0"/>
              <a:t>A at the species level the number of partners and how they are shared defines the structure of this network</a:t>
            </a:r>
          </a:p>
          <a:p>
            <a:r>
              <a:rPr lang="en-AU" dirty="0"/>
              <a:t>T to understand the implications of having multiple partners we need to take into account this network and its structure</a:t>
            </a:r>
          </a:p>
          <a:p>
            <a:endParaRPr lang="en-AU" dirty="0"/>
          </a:p>
          <a:p>
            <a:r>
              <a:rPr lang="en-AU" dirty="0"/>
              <a:t>This is the theme of my thesis: understanding the causes and consequences of the network structure from a specialisation/generalisation perspective</a:t>
            </a:r>
          </a:p>
          <a:p>
            <a:r>
              <a:rPr lang="en-AU" dirty="0"/>
              <a:t>I have three chapters. Being extremely simplistic I start by exploring things that affect the number of “dancing” partners, then move into how the number of partners can affect the pollination how good the “dance” is and finally whether there are “key dancers” that we could use for improved management and conservation</a:t>
            </a:r>
          </a:p>
        </p:txBody>
      </p:sp>
    </p:spTree>
    <p:extLst>
      <p:ext uri="{BB962C8B-B14F-4D97-AF65-F5344CB8AC3E}">
        <p14:creationId xmlns:p14="http://schemas.microsoft.com/office/powerpoint/2010/main" val="97097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0F27AF-CE89-C744-BF98-E9EC304C70C9}"/>
              </a:ext>
            </a:extLst>
          </p:cNvPr>
          <p:cNvSpPr>
            <a:spLocks noGrp="1"/>
          </p:cNvSpPr>
          <p:nvPr>
            <p:ph idx="1"/>
          </p:nvPr>
        </p:nvSpPr>
        <p:spPr>
          <a:xfrm>
            <a:off x="838200" y="685800"/>
            <a:ext cx="10515600" cy="5491163"/>
          </a:xfrm>
        </p:spPr>
        <p:txBody>
          <a:bodyPr>
            <a:normAutofit fontScale="92500" lnSpcReduction="20000"/>
          </a:bodyPr>
          <a:lstStyle/>
          <a:p>
            <a:r>
              <a:rPr lang="en-AU" dirty="0"/>
              <a:t>there is good reason to think that environment can affect specialisation, shapes species distributions and link between interactions as well as structure</a:t>
            </a:r>
          </a:p>
          <a:p>
            <a:r>
              <a:rPr lang="en-AU" dirty="0"/>
              <a:t>A several studies have investigated this </a:t>
            </a:r>
          </a:p>
          <a:p>
            <a:r>
              <a:rPr lang="en-AU" dirty="0"/>
              <a:t>B a general relationship has been elusive, environment can have multiple factors and species respond differently</a:t>
            </a:r>
          </a:p>
          <a:p>
            <a:r>
              <a:rPr lang="en-AU" dirty="0"/>
              <a:t>T we use a different approach. first use stress instead of </a:t>
            </a:r>
            <a:r>
              <a:rPr lang="en-AU" dirty="0" err="1"/>
              <a:t>env</a:t>
            </a:r>
            <a:r>
              <a:rPr lang="en-AU" dirty="0"/>
              <a:t>. variables and that allowed us to discover interesting patterns. second we use a lot of data: we use a global dataset 73 locations around the world and ~ 10k species. Over 40 million occurrences 37 variables – climate and topography for estimating stress. </a:t>
            </a:r>
          </a:p>
          <a:p>
            <a:endParaRPr lang="en-AU" dirty="0"/>
          </a:p>
          <a:p>
            <a:r>
              <a:rPr lang="en-AU" dirty="0"/>
              <a:t>we found that there some species tend to be like this – specialists but tend to interact with others as stress increases and other like this – generalists that tended to interact with more as species </a:t>
            </a:r>
          </a:p>
          <a:p>
            <a:r>
              <a:rPr lang="en-AU" dirty="0"/>
              <a:t>the patterns were true for </a:t>
            </a:r>
          </a:p>
        </p:txBody>
      </p:sp>
    </p:spTree>
    <p:extLst>
      <p:ext uri="{BB962C8B-B14F-4D97-AF65-F5344CB8AC3E}">
        <p14:creationId xmlns:p14="http://schemas.microsoft.com/office/powerpoint/2010/main" val="3994737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F92D8-8F8D-7D4C-9765-3EBFD525C847}"/>
              </a:ext>
            </a:extLst>
          </p:cNvPr>
          <p:cNvSpPr txBox="1"/>
          <p:nvPr/>
        </p:nvSpPr>
        <p:spPr>
          <a:xfrm>
            <a:off x="2126998" y="3171745"/>
            <a:ext cx="7938004" cy="1200329"/>
          </a:xfrm>
          <a:prstGeom prst="rect">
            <a:avLst/>
          </a:prstGeom>
          <a:noFill/>
        </p:spPr>
        <p:txBody>
          <a:bodyPr wrap="square" rtlCol="0">
            <a:spAutoFit/>
          </a:bodyPr>
          <a:lstStyle/>
          <a:p>
            <a:pPr algn="ctr"/>
            <a:r>
              <a:rPr lang="en-AU" sz="3600" dirty="0">
                <a:latin typeface="Iwona" pitchFamily="2" charset="0"/>
              </a:rPr>
              <a:t>EFFECT OF THE ENVIRONMENT </a:t>
            </a:r>
            <a:br>
              <a:rPr lang="en-AU" sz="3600" dirty="0">
                <a:latin typeface="Iwona" pitchFamily="2" charset="0"/>
              </a:rPr>
            </a:br>
            <a:r>
              <a:rPr lang="en-AU" sz="3600" dirty="0">
                <a:latin typeface="Iwona" pitchFamily="2" charset="0"/>
              </a:rPr>
              <a:t>ON SPECIALIZATION </a:t>
            </a:r>
          </a:p>
        </p:txBody>
      </p:sp>
      <p:pic>
        <p:nvPicPr>
          <p:cNvPr id="5" name="Picture 4">
            <a:extLst>
              <a:ext uri="{FF2B5EF4-FFF2-40B4-BE49-F238E27FC236}">
                <a16:creationId xmlns:a16="http://schemas.microsoft.com/office/drawing/2014/main" id="{30B7329C-30A8-5140-A0E0-96ED58C54A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51365" y="1943072"/>
            <a:ext cx="289269" cy="720000"/>
          </a:xfrm>
          <a:prstGeom prst="rect">
            <a:avLst/>
          </a:prstGeom>
        </p:spPr>
      </p:pic>
    </p:spTree>
    <p:extLst>
      <p:ext uri="{BB962C8B-B14F-4D97-AF65-F5344CB8AC3E}">
        <p14:creationId xmlns:p14="http://schemas.microsoft.com/office/powerpoint/2010/main" val="307796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450A4D-5BAC-F147-A908-4824CF82C491}"/>
              </a:ext>
            </a:extLst>
          </p:cNvPr>
          <p:cNvPicPr>
            <a:picLocks noChangeAspect="1"/>
          </p:cNvPicPr>
          <p:nvPr/>
        </p:nvPicPr>
        <p:blipFill>
          <a:blip r:embed="rId2"/>
          <a:stretch>
            <a:fillRect/>
          </a:stretch>
        </p:blipFill>
        <p:spPr>
          <a:xfrm>
            <a:off x="1524000" y="571500"/>
            <a:ext cx="9144000" cy="5715000"/>
          </a:xfrm>
          <a:prstGeom prst="rect">
            <a:avLst/>
          </a:prstGeom>
        </p:spPr>
      </p:pic>
      <p:sp>
        <p:nvSpPr>
          <p:cNvPr id="20" name="Rectangle 19">
            <a:extLst>
              <a:ext uri="{FF2B5EF4-FFF2-40B4-BE49-F238E27FC236}">
                <a16:creationId xmlns:a16="http://schemas.microsoft.com/office/drawing/2014/main" id="{7C9AB101-9F88-1B4D-B77C-2E7D7773ACCA}"/>
              </a:ext>
            </a:extLst>
          </p:cNvPr>
          <p:cNvSpPr/>
          <p:nvPr/>
        </p:nvSpPr>
        <p:spPr>
          <a:xfrm>
            <a:off x="2226733" y="1278467"/>
            <a:ext cx="8195734"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2415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450A4D-5BAC-F147-A908-4824CF82C491}"/>
              </a:ext>
            </a:extLst>
          </p:cNvPr>
          <p:cNvPicPr>
            <a:picLocks noChangeAspect="1"/>
          </p:cNvPicPr>
          <p:nvPr/>
        </p:nvPicPr>
        <p:blipFill>
          <a:blip r:embed="rId2">
            <a:grayscl/>
          </a:blip>
          <a:stretch>
            <a:fillRect/>
          </a:stretch>
        </p:blipFill>
        <p:spPr>
          <a:xfrm>
            <a:off x="1524000" y="571500"/>
            <a:ext cx="9144000" cy="5715000"/>
          </a:xfrm>
          <a:prstGeom prst="rect">
            <a:avLst/>
          </a:prstGeom>
        </p:spPr>
      </p:pic>
      <p:sp>
        <p:nvSpPr>
          <p:cNvPr id="2" name="TextBox 1">
            <a:extLst>
              <a:ext uri="{FF2B5EF4-FFF2-40B4-BE49-F238E27FC236}">
                <a16:creationId xmlns:a16="http://schemas.microsoft.com/office/drawing/2014/main" id="{C25BA99C-19A3-1643-9226-CD64F34BFC5F}"/>
              </a:ext>
            </a:extLst>
          </p:cNvPr>
          <p:cNvSpPr txBox="1"/>
          <p:nvPr/>
        </p:nvSpPr>
        <p:spPr>
          <a:xfrm>
            <a:off x="3710573" y="571500"/>
            <a:ext cx="4770858" cy="523220"/>
          </a:xfrm>
          <a:prstGeom prst="rect">
            <a:avLst/>
          </a:prstGeom>
          <a:noFill/>
        </p:spPr>
        <p:txBody>
          <a:bodyPr wrap="none" rtlCol="0">
            <a:spAutoFit/>
          </a:bodyPr>
          <a:lstStyle/>
          <a:p>
            <a:pPr algn="ctr"/>
            <a:r>
              <a:rPr lang="en-AU" sz="2800" dirty="0">
                <a:latin typeface="Iwona" pitchFamily="2" charset="0"/>
              </a:rPr>
              <a:t>we found </a:t>
            </a:r>
            <a:r>
              <a:rPr lang="en-AU" sz="2800" b="1" dirty="0">
                <a:solidFill>
                  <a:schemeClr val="accent1"/>
                </a:solidFill>
                <a:latin typeface="Iwona" pitchFamily="2" charset="0"/>
              </a:rPr>
              <a:t>contrasting patterns</a:t>
            </a:r>
          </a:p>
        </p:txBody>
      </p:sp>
      <p:sp>
        <p:nvSpPr>
          <p:cNvPr id="11" name="TextBox 10">
            <a:extLst>
              <a:ext uri="{FF2B5EF4-FFF2-40B4-BE49-F238E27FC236}">
                <a16:creationId xmlns:a16="http://schemas.microsoft.com/office/drawing/2014/main" id="{C1C7ACBD-73A6-6F45-BE1F-0EAF8990E1A4}"/>
              </a:ext>
            </a:extLst>
          </p:cNvPr>
          <p:cNvSpPr txBox="1"/>
          <p:nvPr/>
        </p:nvSpPr>
        <p:spPr>
          <a:xfrm>
            <a:off x="6349189" y="6086445"/>
            <a:ext cx="4318811"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hierarchical Bayesian binomial regression; R</a:t>
            </a:r>
            <a:r>
              <a:rPr lang="en-AU" sz="1200" baseline="30000" dirty="0">
                <a:solidFill>
                  <a:schemeClr val="tx1">
                    <a:lumMod val="50000"/>
                    <a:lumOff val="50000"/>
                  </a:schemeClr>
                </a:solidFill>
                <a:latin typeface="Iwona Light" pitchFamily="2" charset="0"/>
              </a:rPr>
              <a:t>2</a:t>
            </a:r>
            <a:r>
              <a:rPr lang="en-AU" sz="1200" dirty="0">
                <a:solidFill>
                  <a:schemeClr val="tx1">
                    <a:lumMod val="50000"/>
                    <a:lumOff val="50000"/>
                  </a:schemeClr>
                </a:solidFill>
                <a:latin typeface="Iwona Light" pitchFamily="2" charset="0"/>
              </a:rPr>
              <a:t> = 0.89</a:t>
            </a:r>
          </a:p>
        </p:txBody>
      </p:sp>
    </p:spTree>
    <p:extLst>
      <p:ext uri="{BB962C8B-B14F-4D97-AF65-F5344CB8AC3E}">
        <p14:creationId xmlns:p14="http://schemas.microsoft.com/office/powerpoint/2010/main" val="172047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E39B93-8F13-9143-B02A-9032C5060257}"/>
              </a:ext>
            </a:extLst>
          </p:cNvPr>
          <p:cNvPicPr>
            <a:picLocks noChangeAspect="1"/>
          </p:cNvPicPr>
          <p:nvPr/>
        </p:nvPicPr>
        <p:blipFill>
          <a:blip r:embed="rId2">
            <a:grayscl/>
          </a:blip>
          <a:stretch>
            <a:fillRect/>
          </a:stretch>
        </p:blipFill>
        <p:spPr>
          <a:xfrm>
            <a:off x="1524000" y="571500"/>
            <a:ext cx="9144000" cy="5715000"/>
          </a:xfrm>
          <a:prstGeom prst="rect">
            <a:avLst/>
          </a:prstGeom>
        </p:spPr>
      </p:pic>
      <p:grpSp>
        <p:nvGrpSpPr>
          <p:cNvPr id="15" name="Group 14">
            <a:extLst>
              <a:ext uri="{FF2B5EF4-FFF2-40B4-BE49-F238E27FC236}">
                <a16:creationId xmlns:a16="http://schemas.microsoft.com/office/drawing/2014/main" id="{A3F321F3-783F-034E-B2BC-48ECAC2CDF1A}"/>
              </a:ext>
            </a:extLst>
          </p:cNvPr>
          <p:cNvGrpSpPr/>
          <p:nvPr/>
        </p:nvGrpSpPr>
        <p:grpSpPr>
          <a:xfrm rot="19689565">
            <a:off x="6581292" y="2190809"/>
            <a:ext cx="2800768" cy="574022"/>
            <a:chOff x="2119358" y="4045003"/>
            <a:chExt cx="2800768" cy="574022"/>
          </a:xfrm>
        </p:grpSpPr>
        <p:sp>
          <p:nvSpPr>
            <p:cNvPr id="16" name="TextBox 15">
              <a:extLst>
                <a:ext uri="{FF2B5EF4-FFF2-40B4-BE49-F238E27FC236}">
                  <a16:creationId xmlns:a16="http://schemas.microsoft.com/office/drawing/2014/main" id="{D9AE1BC7-8A61-0644-8192-1284062A79EB}"/>
                </a:ext>
              </a:extLst>
            </p:cNvPr>
            <p:cNvSpPr txBox="1"/>
            <p:nvPr/>
          </p:nvSpPr>
          <p:spPr>
            <a:xfrm>
              <a:off x="2808645" y="4311248"/>
              <a:ext cx="1422184" cy="307777"/>
            </a:xfrm>
            <a:prstGeom prst="rect">
              <a:avLst/>
            </a:prstGeom>
            <a:noFill/>
          </p:spPr>
          <p:txBody>
            <a:bodyPr wrap="none" rtlCol="0">
              <a:spAutoFit/>
            </a:bodyPr>
            <a:lstStyle/>
            <a:p>
              <a:pPr algn="ctr"/>
              <a:r>
                <a:rPr lang="en-AU" sz="1400" i="1" dirty="0" err="1">
                  <a:solidFill>
                    <a:schemeClr val="bg2">
                      <a:lumMod val="50000"/>
                    </a:schemeClr>
                  </a:solidFill>
                  <a:latin typeface="Iwona Light" pitchFamily="2" charset="0"/>
                </a:rPr>
                <a:t>Bombus</a:t>
              </a:r>
              <a:r>
                <a:rPr lang="en-AU" sz="1400" i="1" dirty="0">
                  <a:solidFill>
                    <a:schemeClr val="bg2">
                      <a:lumMod val="50000"/>
                    </a:schemeClr>
                  </a:solidFill>
                  <a:latin typeface="Iwona Light" pitchFamily="2" charset="0"/>
                </a:rPr>
                <a:t> </a:t>
              </a:r>
              <a:r>
                <a:rPr lang="en-AU" sz="1400" i="1" dirty="0" err="1">
                  <a:solidFill>
                    <a:schemeClr val="bg2">
                      <a:lumMod val="50000"/>
                    </a:schemeClr>
                  </a:solidFill>
                  <a:latin typeface="Iwona Light" pitchFamily="2" charset="0"/>
                </a:rPr>
                <a:t>diversus</a:t>
              </a:r>
              <a:endParaRPr lang="en-AU" sz="1400" i="1" dirty="0">
                <a:solidFill>
                  <a:schemeClr val="bg2">
                    <a:lumMod val="50000"/>
                  </a:schemeClr>
                </a:solidFill>
                <a:latin typeface="Iwona Light" pitchFamily="2" charset="0"/>
              </a:endParaRPr>
            </a:p>
          </p:txBody>
        </p:sp>
        <p:sp>
          <p:nvSpPr>
            <p:cNvPr id="17" name="TextBox 16">
              <a:extLst>
                <a:ext uri="{FF2B5EF4-FFF2-40B4-BE49-F238E27FC236}">
                  <a16:creationId xmlns:a16="http://schemas.microsoft.com/office/drawing/2014/main" id="{DC5ED811-C6D5-BC4C-9EC8-0F79E2AD7D56}"/>
                </a:ext>
              </a:extLst>
            </p:cNvPr>
            <p:cNvSpPr txBox="1"/>
            <p:nvPr/>
          </p:nvSpPr>
          <p:spPr>
            <a:xfrm>
              <a:off x="2119358" y="4045003"/>
              <a:ext cx="2800768" cy="369332"/>
            </a:xfrm>
            <a:prstGeom prst="rect">
              <a:avLst/>
            </a:prstGeom>
            <a:noFill/>
          </p:spPr>
          <p:txBody>
            <a:bodyPr wrap="none" rtlCol="0">
              <a:spAutoFit/>
            </a:bodyPr>
            <a:lstStyle/>
            <a:p>
              <a:pPr algn="ctr"/>
              <a:r>
                <a:rPr lang="en-AU" dirty="0">
                  <a:latin typeface="Iwona" pitchFamily="2" charset="0"/>
                </a:rPr>
                <a:t>a long-tongued bumblebee</a:t>
              </a:r>
            </a:p>
          </p:txBody>
        </p:sp>
      </p:grpSp>
      <p:sp>
        <p:nvSpPr>
          <p:cNvPr id="22" name="TextBox 21">
            <a:extLst>
              <a:ext uri="{FF2B5EF4-FFF2-40B4-BE49-F238E27FC236}">
                <a16:creationId xmlns:a16="http://schemas.microsoft.com/office/drawing/2014/main" id="{CFC140F9-6BDA-274D-9CE9-CB4D4330C718}"/>
              </a:ext>
            </a:extLst>
          </p:cNvPr>
          <p:cNvSpPr txBox="1"/>
          <p:nvPr/>
        </p:nvSpPr>
        <p:spPr>
          <a:xfrm>
            <a:off x="4161828" y="571500"/>
            <a:ext cx="3868368" cy="523220"/>
          </a:xfrm>
          <a:prstGeom prst="rect">
            <a:avLst/>
          </a:prstGeom>
          <a:noFill/>
        </p:spPr>
        <p:txBody>
          <a:bodyPr wrap="none" rtlCol="0">
            <a:spAutoFit/>
          </a:bodyPr>
          <a:lstStyle/>
          <a:p>
            <a:pPr algn="ctr"/>
            <a:r>
              <a:rPr lang="en-AU" sz="2800" dirty="0">
                <a:latin typeface="Iwona" pitchFamily="2" charset="0"/>
              </a:rPr>
              <a:t>some interact with </a:t>
            </a:r>
            <a:r>
              <a:rPr lang="en-AU" sz="2800" b="1" dirty="0">
                <a:solidFill>
                  <a:schemeClr val="accent1"/>
                </a:solidFill>
                <a:latin typeface="Iwona" pitchFamily="2" charset="0"/>
              </a:rPr>
              <a:t>more</a:t>
            </a:r>
            <a:endParaRPr lang="en-AU" sz="2800" dirty="0">
              <a:solidFill>
                <a:schemeClr val="accent1"/>
              </a:solidFill>
              <a:latin typeface="Iwona" pitchFamily="2" charset="0"/>
            </a:endParaRPr>
          </a:p>
        </p:txBody>
      </p:sp>
      <p:sp>
        <p:nvSpPr>
          <p:cNvPr id="25" name="TextBox 24">
            <a:extLst>
              <a:ext uri="{FF2B5EF4-FFF2-40B4-BE49-F238E27FC236}">
                <a16:creationId xmlns:a16="http://schemas.microsoft.com/office/drawing/2014/main" id="{0B50493B-FD67-FD4D-A8F0-66846EC90F32}"/>
              </a:ext>
            </a:extLst>
          </p:cNvPr>
          <p:cNvSpPr txBox="1"/>
          <p:nvPr/>
        </p:nvSpPr>
        <p:spPr>
          <a:xfrm>
            <a:off x="6349189" y="6086445"/>
            <a:ext cx="4318811"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hierarchical Bayesian binomial regression; R</a:t>
            </a:r>
            <a:r>
              <a:rPr lang="en-AU" sz="1200" baseline="30000" dirty="0">
                <a:solidFill>
                  <a:schemeClr val="tx1">
                    <a:lumMod val="50000"/>
                    <a:lumOff val="50000"/>
                  </a:schemeClr>
                </a:solidFill>
                <a:latin typeface="Iwona Light" pitchFamily="2" charset="0"/>
              </a:rPr>
              <a:t>2</a:t>
            </a:r>
            <a:r>
              <a:rPr lang="en-AU" sz="1200" dirty="0">
                <a:solidFill>
                  <a:schemeClr val="tx1">
                    <a:lumMod val="50000"/>
                    <a:lumOff val="50000"/>
                  </a:schemeClr>
                </a:solidFill>
                <a:latin typeface="Iwona Light" pitchFamily="2" charset="0"/>
              </a:rPr>
              <a:t> = 0.89</a:t>
            </a:r>
          </a:p>
        </p:txBody>
      </p:sp>
    </p:spTree>
    <p:extLst>
      <p:ext uri="{BB962C8B-B14F-4D97-AF65-F5344CB8AC3E}">
        <p14:creationId xmlns:p14="http://schemas.microsoft.com/office/powerpoint/2010/main" val="275184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92B91-F6F0-BD49-A5A5-8358D59C2FC3}"/>
              </a:ext>
            </a:extLst>
          </p:cNvPr>
          <p:cNvPicPr>
            <a:picLocks noChangeAspect="1"/>
          </p:cNvPicPr>
          <p:nvPr/>
        </p:nvPicPr>
        <p:blipFill>
          <a:blip r:embed="rId2">
            <a:grayscl/>
          </a:blip>
          <a:stretch>
            <a:fillRect/>
          </a:stretch>
        </p:blipFill>
        <p:spPr>
          <a:xfrm>
            <a:off x="1524000" y="571500"/>
            <a:ext cx="9144000" cy="5715000"/>
          </a:xfrm>
          <a:prstGeom prst="rect">
            <a:avLst/>
          </a:prstGeom>
        </p:spPr>
      </p:pic>
      <p:grpSp>
        <p:nvGrpSpPr>
          <p:cNvPr id="5" name="Group 4">
            <a:extLst>
              <a:ext uri="{FF2B5EF4-FFF2-40B4-BE49-F238E27FC236}">
                <a16:creationId xmlns:a16="http://schemas.microsoft.com/office/drawing/2014/main" id="{7AEA0A1D-304D-4846-BD1B-C9B9D99E5442}"/>
              </a:ext>
            </a:extLst>
          </p:cNvPr>
          <p:cNvGrpSpPr/>
          <p:nvPr/>
        </p:nvGrpSpPr>
        <p:grpSpPr>
          <a:xfrm rot="19689565">
            <a:off x="6581292" y="2190809"/>
            <a:ext cx="2800768" cy="574022"/>
            <a:chOff x="2119358" y="4045003"/>
            <a:chExt cx="2800768" cy="574022"/>
          </a:xfrm>
        </p:grpSpPr>
        <p:sp>
          <p:nvSpPr>
            <p:cNvPr id="6" name="TextBox 5">
              <a:extLst>
                <a:ext uri="{FF2B5EF4-FFF2-40B4-BE49-F238E27FC236}">
                  <a16:creationId xmlns:a16="http://schemas.microsoft.com/office/drawing/2014/main" id="{C1CF69BB-144C-8A4C-B46B-D2E1AB5CD3FC}"/>
                </a:ext>
              </a:extLst>
            </p:cNvPr>
            <p:cNvSpPr txBox="1"/>
            <p:nvPr/>
          </p:nvSpPr>
          <p:spPr>
            <a:xfrm>
              <a:off x="2808645" y="4311248"/>
              <a:ext cx="1422184" cy="307777"/>
            </a:xfrm>
            <a:prstGeom prst="rect">
              <a:avLst/>
            </a:prstGeom>
            <a:noFill/>
          </p:spPr>
          <p:txBody>
            <a:bodyPr wrap="none" rtlCol="0">
              <a:spAutoFit/>
            </a:bodyPr>
            <a:lstStyle/>
            <a:p>
              <a:pPr algn="ctr"/>
              <a:r>
                <a:rPr lang="en-AU" sz="1400" i="1" dirty="0" err="1">
                  <a:solidFill>
                    <a:schemeClr val="bg2">
                      <a:lumMod val="90000"/>
                    </a:schemeClr>
                  </a:solidFill>
                  <a:latin typeface="Iwona Light" pitchFamily="2" charset="0"/>
                </a:rPr>
                <a:t>Bombus</a:t>
              </a:r>
              <a:r>
                <a:rPr lang="en-AU" sz="1400" i="1" dirty="0">
                  <a:solidFill>
                    <a:schemeClr val="bg2">
                      <a:lumMod val="90000"/>
                    </a:schemeClr>
                  </a:solidFill>
                  <a:latin typeface="Iwona Light" pitchFamily="2" charset="0"/>
                </a:rPr>
                <a:t> </a:t>
              </a:r>
              <a:r>
                <a:rPr lang="en-AU" sz="1400" i="1" dirty="0" err="1">
                  <a:solidFill>
                    <a:schemeClr val="bg2">
                      <a:lumMod val="90000"/>
                    </a:schemeClr>
                  </a:solidFill>
                  <a:latin typeface="Iwona Light" pitchFamily="2" charset="0"/>
                </a:rPr>
                <a:t>diversus</a:t>
              </a:r>
              <a:endParaRPr lang="en-AU" sz="1400" i="1" dirty="0">
                <a:solidFill>
                  <a:schemeClr val="bg2">
                    <a:lumMod val="90000"/>
                  </a:schemeClr>
                </a:solidFill>
                <a:latin typeface="Iwona Light" pitchFamily="2" charset="0"/>
              </a:endParaRPr>
            </a:p>
          </p:txBody>
        </p:sp>
        <p:sp>
          <p:nvSpPr>
            <p:cNvPr id="7" name="TextBox 6">
              <a:extLst>
                <a:ext uri="{FF2B5EF4-FFF2-40B4-BE49-F238E27FC236}">
                  <a16:creationId xmlns:a16="http://schemas.microsoft.com/office/drawing/2014/main" id="{53114F14-83EB-CF40-AC29-7E4391113494}"/>
                </a:ext>
              </a:extLst>
            </p:cNvPr>
            <p:cNvSpPr txBox="1"/>
            <p:nvPr/>
          </p:nvSpPr>
          <p:spPr>
            <a:xfrm>
              <a:off x="2119358" y="4045003"/>
              <a:ext cx="2800768" cy="369332"/>
            </a:xfrm>
            <a:prstGeom prst="rect">
              <a:avLst/>
            </a:prstGeom>
            <a:noFill/>
          </p:spPr>
          <p:txBody>
            <a:bodyPr wrap="none" rtlCol="0">
              <a:spAutoFit/>
            </a:bodyPr>
            <a:lstStyle/>
            <a:p>
              <a:pPr algn="ctr"/>
              <a:r>
                <a:rPr lang="en-AU" dirty="0">
                  <a:solidFill>
                    <a:schemeClr val="bg2">
                      <a:lumMod val="90000"/>
                    </a:schemeClr>
                  </a:solidFill>
                  <a:latin typeface="Iwona" pitchFamily="2" charset="0"/>
                </a:rPr>
                <a:t>a long-tongued bumblebee</a:t>
              </a:r>
            </a:p>
          </p:txBody>
        </p:sp>
      </p:grpSp>
      <p:grpSp>
        <p:nvGrpSpPr>
          <p:cNvPr id="8" name="Group 7">
            <a:extLst>
              <a:ext uri="{FF2B5EF4-FFF2-40B4-BE49-F238E27FC236}">
                <a16:creationId xmlns:a16="http://schemas.microsoft.com/office/drawing/2014/main" id="{0DAA111E-B9DA-A04F-B97F-DA56F1908836}"/>
              </a:ext>
            </a:extLst>
          </p:cNvPr>
          <p:cNvGrpSpPr/>
          <p:nvPr/>
        </p:nvGrpSpPr>
        <p:grpSpPr>
          <a:xfrm rot="906162">
            <a:off x="6983641" y="4338713"/>
            <a:ext cx="1996059" cy="558686"/>
            <a:chOff x="2521715" y="4045003"/>
            <a:chExt cx="1996059" cy="558686"/>
          </a:xfrm>
        </p:grpSpPr>
        <p:sp>
          <p:nvSpPr>
            <p:cNvPr id="9" name="TextBox 8">
              <a:extLst>
                <a:ext uri="{FF2B5EF4-FFF2-40B4-BE49-F238E27FC236}">
                  <a16:creationId xmlns:a16="http://schemas.microsoft.com/office/drawing/2014/main" id="{7755350F-4763-054C-85DA-65E2441A23BB}"/>
                </a:ext>
              </a:extLst>
            </p:cNvPr>
            <p:cNvSpPr txBox="1"/>
            <p:nvPr/>
          </p:nvSpPr>
          <p:spPr>
            <a:xfrm>
              <a:off x="2684417" y="4295912"/>
              <a:ext cx="1670650" cy="307777"/>
            </a:xfrm>
            <a:prstGeom prst="rect">
              <a:avLst/>
            </a:prstGeom>
            <a:noFill/>
          </p:spPr>
          <p:txBody>
            <a:bodyPr wrap="none" rtlCol="0">
              <a:spAutoFit/>
            </a:bodyPr>
            <a:lstStyle/>
            <a:p>
              <a:pPr algn="ctr"/>
              <a:r>
                <a:rPr lang="en-AU" sz="1400" i="1" dirty="0" err="1">
                  <a:solidFill>
                    <a:schemeClr val="bg2">
                      <a:lumMod val="50000"/>
                    </a:schemeClr>
                  </a:solidFill>
                  <a:latin typeface="Iwona Light" pitchFamily="2" charset="0"/>
                </a:rPr>
                <a:t>Syrphus</a:t>
              </a:r>
              <a:r>
                <a:rPr lang="en-AU" sz="1400" i="1" dirty="0">
                  <a:solidFill>
                    <a:schemeClr val="bg2">
                      <a:lumMod val="50000"/>
                    </a:schemeClr>
                  </a:solidFill>
                  <a:latin typeface="Iwona Light" pitchFamily="2" charset="0"/>
                </a:rPr>
                <a:t> </a:t>
              </a:r>
              <a:r>
                <a:rPr lang="en-AU" sz="1400" i="1" dirty="0" err="1">
                  <a:solidFill>
                    <a:schemeClr val="bg2">
                      <a:lumMod val="50000"/>
                    </a:schemeClr>
                  </a:solidFill>
                  <a:latin typeface="Iwona Light" pitchFamily="2" charset="0"/>
                </a:rPr>
                <a:t>vitripennis</a:t>
              </a:r>
              <a:r>
                <a:rPr lang="en-AU" sz="1400" i="1" dirty="0">
                  <a:solidFill>
                    <a:schemeClr val="bg2">
                      <a:lumMod val="50000"/>
                    </a:schemeClr>
                  </a:solidFill>
                  <a:latin typeface="Iwona Light" pitchFamily="2" charset="0"/>
                </a:rPr>
                <a:t> </a:t>
              </a:r>
            </a:p>
          </p:txBody>
        </p:sp>
        <p:sp>
          <p:nvSpPr>
            <p:cNvPr id="10" name="TextBox 9">
              <a:extLst>
                <a:ext uri="{FF2B5EF4-FFF2-40B4-BE49-F238E27FC236}">
                  <a16:creationId xmlns:a16="http://schemas.microsoft.com/office/drawing/2014/main" id="{91199B54-9E7D-0A42-ACA4-61F1C6B42B62}"/>
                </a:ext>
              </a:extLst>
            </p:cNvPr>
            <p:cNvSpPr txBox="1"/>
            <p:nvPr/>
          </p:nvSpPr>
          <p:spPr>
            <a:xfrm>
              <a:off x="2521715" y="4045003"/>
              <a:ext cx="1996059" cy="369332"/>
            </a:xfrm>
            <a:prstGeom prst="rect">
              <a:avLst/>
            </a:prstGeom>
            <a:noFill/>
          </p:spPr>
          <p:txBody>
            <a:bodyPr wrap="none" rtlCol="0">
              <a:spAutoFit/>
            </a:bodyPr>
            <a:lstStyle/>
            <a:p>
              <a:pPr algn="ctr"/>
              <a:r>
                <a:rPr lang="en-AU" dirty="0">
                  <a:latin typeface="Iwona" pitchFamily="2" charset="0"/>
                </a:rPr>
                <a:t>a common hoverfly</a:t>
              </a:r>
            </a:p>
          </p:txBody>
        </p:sp>
      </p:grpSp>
      <p:sp>
        <p:nvSpPr>
          <p:cNvPr id="11" name="TextBox 10">
            <a:extLst>
              <a:ext uri="{FF2B5EF4-FFF2-40B4-BE49-F238E27FC236}">
                <a16:creationId xmlns:a16="http://schemas.microsoft.com/office/drawing/2014/main" id="{3D79EC71-7042-2445-A220-8B4169076108}"/>
              </a:ext>
            </a:extLst>
          </p:cNvPr>
          <p:cNvSpPr txBox="1"/>
          <p:nvPr/>
        </p:nvSpPr>
        <p:spPr>
          <a:xfrm>
            <a:off x="4123358" y="571500"/>
            <a:ext cx="3945311" cy="523220"/>
          </a:xfrm>
          <a:prstGeom prst="rect">
            <a:avLst/>
          </a:prstGeom>
          <a:noFill/>
        </p:spPr>
        <p:txBody>
          <a:bodyPr wrap="none" rtlCol="0">
            <a:spAutoFit/>
          </a:bodyPr>
          <a:lstStyle/>
          <a:p>
            <a:pPr algn="ctr"/>
            <a:r>
              <a:rPr lang="en-AU" sz="2800" dirty="0">
                <a:latin typeface="Iwona" pitchFamily="2" charset="0"/>
              </a:rPr>
              <a:t>some interact with </a:t>
            </a:r>
            <a:r>
              <a:rPr lang="en-AU" sz="2800" b="1" dirty="0">
                <a:solidFill>
                  <a:schemeClr val="accent1"/>
                </a:solidFill>
                <a:latin typeface="Iwona" pitchFamily="2" charset="0"/>
              </a:rPr>
              <a:t>fewer</a:t>
            </a:r>
          </a:p>
        </p:txBody>
      </p:sp>
      <p:sp>
        <p:nvSpPr>
          <p:cNvPr id="21" name="TextBox 20">
            <a:extLst>
              <a:ext uri="{FF2B5EF4-FFF2-40B4-BE49-F238E27FC236}">
                <a16:creationId xmlns:a16="http://schemas.microsoft.com/office/drawing/2014/main" id="{188A2FCF-0ADA-854E-B87E-FD7E9997D6CA}"/>
              </a:ext>
            </a:extLst>
          </p:cNvPr>
          <p:cNvSpPr txBox="1"/>
          <p:nvPr/>
        </p:nvSpPr>
        <p:spPr>
          <a:xfrm>
            <a:off x="6349189" y="6086445"/>
            <a:ext cx="4318811"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hierarchical Bayesian binomial regression; R</a:t>
            </a:r>
            <a:r>
              <a:rPr lang="en-AU" sz="1200" baseline="30000" dirty="0">
                <a:solidFill>
                  <a:schemeClr val="tx1">
                    <a:lumMod val="50000"/>
                    <a:lumOff val="50000"/>
                  </a:schemeClr>
                </a:solidFill>
                <a:latin typeface="Iwona Light" pitchFamily="2" charset="0"/>
              </a:rPr>
              <a:t>2</a:t>
            </a:r>
            <a:r>
              <a:rPr lang="en-AU" sz="1200" dirty="0">
                <a:solidFill>
                  <a:schemeClr val="tx1">
                    <a:lumMod val="50000"/>
                    <a:lumOff val="50000"/>
                  </a:schemeClr>
                </a:solidFill>
                <a:latin typeface="Iwona Light" pitchFamily="2" charset="0"/>
              </a:rPr>
              <a:t> = 0.89</a:t>
            </a:r>
          </a:p>
        </p:txBody>
      </p:sp>
    </p:spTree>
    <p:extLst>
      <p:ext uri="{BB962C8B-B14F-4D97-AF65-F5344CB8AC3E}">
        <p14:creationId xmlns:p14="http://schemas.microsoft.com/office/powerpoint/2010/main" val="3390216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92B91-F6F0-BD49-A5A5-8358D59C2FC3}"/>
              </a:ext>
            </a:extLst>
          </p:cNvPr>
          <p:cNvPicPr>
            <a:picLocks noChangeAspect="1"/>
          </p:cNvPicPr>
          <p:nvPr/>
        </p:nvPicPr>
        <p:blipFill>
          <a:blip r:embed="rId2"/>
          <a:stretch>
            <a:fillRect/>
          </a:stretch>
        </p:blipFill>
        <p:spPr>
          <a:xfrm>
            <a:off x="1524000" y="571500"/>
            <a:ext cx="9144000" cy="5715000"/>
          </a:xfrm>
          <a:prstGeom prst="rect">
            <a:avLst/>
          </a:prstGeom>
        </p:spPr>
      </p:pic>
      <p:sp>
        <p:nvSpPr>
          <p:cNvPr id="11" name="TextBox 10">
            <a:extLst>
              <a:ext uri="{FF2B5EF4-FFF2-40B4-BE49-F238E27FC236}">
                <a16:creationId xmlns:a16="http://schemas.microsoft.com/office/drawing/2014/main" id="{3D79EC71-7042-2445-A220-8B4169076108}"/>
              </a:ext>
            </a:extLst>
          </p:cNvPr>
          <p:cNvSpPr txBox="1"/>
          <p:nvPr/>
        </p:nvSpPr>
        <p:spPr>
          <a:xfrm>
            <a:off x="3055778" y="571500"/>
            <a:ext cx="6080512" cy="523220"/>
          </a:xfrm>
          <a:prstGeom prst="rect">
            <a:avLst/>
          </a:prstGeom>
          <a:noFill/>
        </p:spPr>
        <p:txBody>
          <a:bodyPr wrap="none" rtlCol="0">
            <a:spAutoFit/>
          </a:bodyPr>
          <a:lstStyle/>
          <a:p>
            <a:pPr algn="ctr"/>
            <a:r>
              <a:rPr lang="en-AU" sz="2800" dirty="0">
                <a:latin typeface="Iwona" pitchFamily="2" charset="0"/>
              </a:rPr>
              <a:t>many species follow the same patterns</a:t>
            </a:r>
            <a:endParaRPr lang="en-AU" sz="2800" b="1" dirty="0">
              <a:solidFill>
                <a:schemeClr val="accent1"/>
              </a:solidFill>
              <a:latin typeface="Iwona" pitchFamily="2" charset="0"/>
            </a:endParaRPr>
          </a:p>
        </p:txBody>
      </p:sp>
      <p:sp>
        <p:nvSpPr>
          <p:cNvPr id="21" name="TextBox 20">
            <a:extLst>
              <a:ext uri="{FF2B5EF4-FFF2-40B4-BE49-F238E27FC236}">
                <a16:creationId xmlns:a16="http://schemas.microsoft.com/office/drawing/2014/main" id="{188A2FCF-0ADA-854E-B87E-FD7E9997D6CA}"/>
              </a:ext>
            </a:extLst>
          </p:cNvPr>
          <p:cNvSpPr txBox="1"/>
          <p:nvPr/>
        </p:nvSpPr>
        <p:spPr>
          <a:xfrm>
            <a:off x="6349189" y="6086445"/>
            <a:ext cx="4318811"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hierarchical Bayesian binomial regression; R</a:t>
            </a:r>
            <a:r>
              <a:rPr lang="en-AU" sz="1200" baseline="30000" dirty="0">
                <a:solidFill>
                  <a:schemeClr val="tx1">
                    <a:lumMod val="50000"/>
                    <a:lumOff val="50000"/>
                  </a:schemeClr>
                </a:solidFill>
                <a:latin typeface="Iwona Light" pitchFamily="2" charset="0"/>
              </a:rPr>
              <a:t>2</a:t>
            </a:r>
            <a:r>
              <a:rPr lang="en-AU" sz="1200" dirty="0">
                <a:solidFill>
                  <a:schemeClr val="tx1">
                    <a:lumMod val="50000"/>
                    <a:lumOff val="50000"/>
                  </a:schemeClr>
                </a:solidFill>
                <a:latin typeface="Iwona Light" pitchFamily="2" charset="0"/>
              </a:rPr>
              <a:t> = 0.89</a:t>
            </a:r>
          </a:p>
        </p:txBody>
      </p:sp>
    </p:spTree>
    <p:extLst>
      <p:ext uri="{BB962C8B-B14F-4D97-AF65-F5344CB8AC3E}">
        <p14:creationId xmlns:p14="http://schemas.microsoft.com/office/powerpoint/2010/main" val="1716590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92B91-F6F0-BD49-A5A5-8358D59C2FC3}"/>
              </a:ext>
            </a:extLst>
          </p:cNvPr>
          <p:cNvPicPr>
            <a:picLocks noChangeAspect="1"/>
          </p:cNvPicPr>
          <p:nvPr/>
        </p:nvPicPr>
        <p:blipFill>
          <a:blip r:embed="rId2"/>
          <a:stretch>
            <a:fillRect/>
          </a:stretch>
        </p:blipFill>
        <p:spPr>
          <a:xfrm>
            <a:off x="1524000" y="571500"/>
            <a:ext cx="9144000" cy="5715000"/>
          </a:xfrm>
          <a:prstGeom prst="rect">
            <a:avLst/>
          </a:prstGeom>
        </p:spPr>
      </p:pic>
      <p:sp>
        <p:nvSpPr>
          <p:cNvPr id="11" name="TextBox 10">
            <a:extLst>
              <a:ext uri="{FF2B5EF4-FFF2-40B4-BE49-F238E27FC236}">
                <a16:creationId xmlns:a16="http://schemas.microsoft.com/office/drawing/2014/main" id="{3D79EC71-7042-2445-A220-8B4169076108}"/>
              </a:ext>
            </a:extLst>
          </p:cNvPr>
          <p:cNvSpPr txBox="1"/>
          <p:nvPr/>
        </p:nvSpPr>
        <p:spPr>
          <a:xfrm>
            <a:off x="1645926" y="571500"/>
            <a:ext cx="8900193" cy="523220"/>
          </a:xfrm>
          <a:prstGeom prst="rect">
            <a:avLst/>
          </a:prstGeom>
          <a:noFill/>
        </p:spPr>
        <p:txBody>
          <a:bodyPr wrap="none" rtlCol="0">
            <a:spAutoFit/>
          </a:bodyPr>
          <a:lstStyle/>
          <a:p>
            <a:pPr algn="ctr"/>
            <a:r>
              <a:rPr lang="en-AU" sz="2800" dirty="0">
                <a:latin typeface="Iwona" pitchFamily="2" charset="0"/>
              </a:rPr>
              <a:t>the correlation between slope and intercept is significant</a:t>
            </a:r>
            <a:endParaRPr lang="en-AU" sz="2800" b="1" dirty="0">
              <a:solidFill>
                <a:schemeClr val="accent1"/>
              </a:solidFill>
              <a:latin typeface="Iwona" pitchFamily="2" charset="0"/>
            </a:endParaRPr>
          </a:p>
        </p:txBody>
      </p:sp>
      <p:sp>
        <p:nvSpPr>
          <p:cNvPr id="21" name="TextBox 20">
            <a:extLst>
              <a:ext uri="{FF2B5EF4-FFF2-40B4-BE49-F238E27FC236}">
                <a16:creationId xmlns:a16="http://schemas.microsoft.com/office/drawing/2014/main" id="{188A2FCF-0ADA-854E-B87E-FD7E9997D6CA}"/>
              </a:ext>
            </a:extLst>
          </p:cNvPr>
          <p:cNvSpPr txBox="1"/>
          <p:nvPr/>
        </p:nvSpPr>
        <p:spPr>
          <a:xfrm>
            <a:off x="6349189" y="6086445"/>
            <a:ext cx="4318811"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hierarchical Bayesian binomial regression; R</a:t>
            </a:r>
            <a:r>
              <a:rPr lang="en-AU" sz="1200" baseline="30000" dirty="0">
                <a:solidFill>
                  <a:schemeClr val="tx1">
                    <a:lumMod val="50000"/>
                    <a:lumOff val="50000"/>
                  </a:schemeClr>
                </a:solidFill>
                <a:latin typeface="Iwona Light" pitchFamily="2" charset="0"/>
              </a:rPr>
              <a:t>2</a:t>
            </a:r>
            <a:r>
              <a:rPr lang="en-AU" sz="1200" dirty="0">
                <a:solidFill>
                  <a:schemeClr val="tx1">
                    <a:lumMod val="50000"/>
                    <a:lumOff val="50000"/>
                  </a:schemeClr>
                </a:solidFill>
                <a:latin typeface="Iwona Light" pitchFamily="2" charset="0"/>
              </a:rPr>
              <a:t> = 0.89</a:t>
            </a:r>
          </a:p>
        </p:txBody>
      </p:sp>
    </p:spTree>
    <p:extLst>
      <p:ext uri="{BB962C8B-B14F-4D97-AF65-F5344CB8AC3E}">
        <p14:creationId xmlns:p14="http://schemas.microsoft.com/office/powerpoint/2010/main" val="339385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F92D8-8F8D-7D4C-9765-3EBFD525C847}"/>
              </a:ext>
            </a:extLst>
          </p:cNvPr>
          <p:cNvSpPr txBox="1"/>
          <p:nvPr/>
        </p:nvSpPr>
        <p:spPr>
          <a:xfrm>
            <a:off x="2126998" y="3171745"/>
            <a:ext cx="7938004" cy="1200329"/>
          </a:xfrm>
          <a:prstGeom prst="rect">
            <a:avLst/>
          </a:prstGeom>
          <a:noFill/>
        </p:spPr>
        <p:txBody>
          <a:bodyPr wrap="square" rtlCol="0">
            <a:spAutoFit/>
          </a:bodyPr>
          <a:lstStyle/>
          <a:p>
            <a:pPr algn="ctr"/>
            <a:r>
              <a:rPr lang="en-AU" sz="3600" dirty="0">
                <a:latin typeface="Iwona" pitchFamily="2" charset="0"/>
              </a:rPr>
              <a:t>TRADE-OFFS OF SHARING POLLINATORS</a:t>
            </a:r>
          </a:p>
        </p:txBody>
      </p:sp>
      <p:pic>
        <p:nvPicPr>
          <p:cNvPr id="8" name="Picture 7">
            <a:extLst>
              <a:ext uri="{FF2B5EF4-FFF2-40B4-BE49-F238E27FC236}">
                <a16:creationId xmlns:a16="http://schemas.microsoft.com/office/drawing/2014/main" id="{29B3821F-B13A-6B4F-B565-C5F7BBFB966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30687" y="1955772"/>
            <a:ext cx="518690" cy="720000"/>
          </a:xfrm>
          <a:prstGeom prst="rect">
            <a:avLst/>
          </a:prstGeom>
        </p:spPr>
      </p:pic>
    </p:spTree>
    <p:extLst>
      <p:ext uri="{BB962C8B-B14F-4D97-AF65-F5344CB8AC3E}">
        <p14:creationId xmlns:p14="http://schemas.microsoft.com/office/powerpoint/2010/main" val="356033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2F6F5-9BDD-8F4D-8CEA-6A4468D65625}"/>
              </a:ext>
            </a:extLst>
          </p:cNvPr>
          <p:cNvPicPr>
            <a:picLocks noChangeAspect="1"/>
          </p:cNvPicPr>
          <p:nvPr/>
        </p:nvPicPr>
        <p:blipFill>
          <a:blip r:embed="rId2"/>
          <a:stretch>
            <a:fillRect/>
          </a:stretch>
        </p:blipFill>
        <p:spPr>
          <a:xfrm>
            <a:off x="1524000" y="571500"/>
            <a:ext cx="9144000" cy="5715000"/>
          </a:xfrm>
          <a:prstGeom prst="rect">
            <a:avLst/>
          </a:prstGeom>
        </p:spPr>
      </p:pic>
      <p:sp>
        <p:nvSpPr>
          <p:cNvPr id="5" name="TextBox 4">
            <a:extLst>
              <a:ext uri="{FF2B5EF4-FFF2-40B4-BE49-F238E27FC236}">
                <a16:creationId xmlns:a16="http://schemas.microsoft.com/office/drawing/2014/main" id="{8EFAC0C9-8C12-BF4B-911B-3D7C1F8562DA}"/>
              </a:ext>
            </a:extLst>
          </p:cNvPr>
          <p:cNvSpPr txBox="1"/>
          <p:nvPr/>
        </p:nvSpPr>
        <p:spPr>
          <a:xfrm>
            <a:off x="4292537" y="6086445"/>
            <a:ext cx="6375463"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1000 bootstrap replicates of models of deposited conspecific and </a:t>
            </a:r>
            <a:r>
              <a:rPr lang="en-AU" sz="1200" dirty="0" err="1">
                <a:solidFill>
                  <a:schemeClr val="tx1">
                    <a:lumMod val="50000"/>
                    <a:lumOff val="50000"/>
                  </a:schemeClr>
                </a:solidFill>
                <a:latin typeface="Iwona Light" pitchFamily="2" charset="0"/>
              </a:rPr>
              <a:t>heterospecific</a:t>
            </a:r>
            <a:r>
              <a:rPr lang="en-AU" sz="1200" dirty="0">
                <a:solidFill>
                  <a:schemeClr val="tx1">
                    <a:lumMod val="50000"/>
                    <a:lumOff val="50000"/>
                  </a:schemeClr>
                </a:solidFill>
                <a:latin typeface="Iwona Light" pitchFamily="2" charset="0"/>
              </a:rPr>
              <a:t> pollen</a:t>
            </a:r>
          </a:p>
        </p:txBody>
      </p:sp>
      <p:sp>
        <p:nvSpPr>
          <p:cNvPr id="22" name="Rectangle 21">
            <a:extLst>
              <a:ext uri="{FF2B5EF4-FFF2-40B4-BE49-F238E27FC236}">
                <a16:creationId xmlns:a16="http://schemas.microsoft.com/office/drawing/2014/main" id="{D064BC57-C4B7-B948-9B5A-96763D3961B8}"/>
              </a:ext>
            </a:extLst>
          </p:cNvPr>
          <p:cNvSpPr/>
          <p:nvPr/>
        </p:nvSpPr>
        <p:spPr>
          <a:xfrm>
            <a:off x="1422400" y="1747966"/>
            <a:ext cx="9169400" cy="3510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C0F5D3F3-D399-9441-A9D3-64AA8318D311}"/>
              </a:ext>
            </a:extLst>
          </p:cNvPr>
          <p:cNvCxnSpPr>
            <a:cxnSpLocks/>
          </p:cNvCxnSpPr>
          <p:nvPr/>
        </p:nvCxnSpPr>
        <p:spPr>
          <a:xfrm>
            <a:off x="3488266"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C99D05-41C7-3445-9EA6-9193FA1A7A0F}"/>
              </a:ext>
            </a:extLst>
          </p:cNvPr>
          <p:cNvCxnSpPr>
            <a:cxnSpLocks/>
          </p:cNvCxnSpPr>
          <p:nvPr/>
        </p:nvCxnSpPr>
        <p:spPr>
          <a:xfrm>
            <a:off x="8661400"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9294BC-7B0F-5A48-82C5-0B58AF775B8C}"/>
              </a:ext>
            </a:extLst>
          </p:cNvPr>
          <p:cNvGrpSpPr/>
          <p:nvPr/>
        </p:nvGrpSpPr>
        <p:grpSpPr>
          <a:xfrm>
            <a:off x="1825631" y="5393270"/>
            <a:ext cx="3261151" cy="338554"/>
            <a:chOff x="1825631" y="1225721"/>
            <a:chExt cx="3261151" cy="338554"/>
          </a:xfrm>
        </p:grpSpPr>
        <p:sp>
          <p:nvSpPr>
            <p:cNvPr id="9" name="TextBox 8">
              <a:extLst>
                <a:ext uri="{FF2B5EF4-FFF2-40B4-BE49-F238E27FC236}">
                  <a16:creationId xmlns:a16="http://schemas.microsoft.com/office/drawing/2014/main" id="{39105AC8-D4CB-F344-B55C-7BCE85A443DA}"/>
                </a:ext>
              </a:extLst>
            </p:cNvPr>
            <p:cNvSpPr txBox="1"/>
            <p:nvPr/>
          </p:nvSpPr>
          <p:spPr>
            <a:xfrm>
              <a:off x="3488267" y="1225721"/>
              <a:ext cx="1598515" cy="338554"/>
            </a:xfrm>
            <a:prstGeom prst="rect">
              <a:avLst/>
            </a:prstGeom>
            <a:noFill/>
          </p:spPr>
          <p:txBody>
            <a:bodyPr wrap="none" rtlCol="0" anchor="ctr">
              <a:spAutoFit/>
            </a:bodyPr>
            <a:lstStyle/>
            <a:p>
              <a:r>
                <a:rPr lang="en-AU" sz="1600" dirty="0">
                  <a:latin typeface="Iwona Light" pitchFamily="2" charset="0"/>
                </a:rPr>
                <a:t>positive effect →</a:t>
              </a:r>
              <a:endParaRPr lang="en-AU" sz="1600" dirty="0">
                <a:solidFill>
                  <a:schemeClr val="accent1"/>
                </a:solidFill>
                <a:latin typeface="Iwona Light" pitchFamily="2" charset="0"/>
              </a:endParaRPr>
            </a:p>
          </p:txBody>
        </p:sp>
        <p:sp>
          <p:nvSpPr>
            <p:cNvPr id="11" name="TextBox 10">
              <a:extLst>
                <a:ext uri="{FF2B5EF4-FFF2-40B4-BE49-F238E27FC236}">
                  <a16:creationId xmlns:a16="http://schemas.microsoft.com/office/drawing/2014/main" id="{5E296975-71C9-4441-948A-3A4D454B5241}"/>
                </a:ext>
              </a:extLst>
            </p:cNvPr>
            <p:cNvSpPr txBox="1"/>
            <p:nvPr/>
          </p:nvSpPr>
          <p:spPr>
            <a:xfrm>
              <a:off x="1825631" y="1225721"/>
              <a:ext cx="1662635" cy="338554"/>
            </a:xfrm>
            <a:prstGeom prst="rect">
              <a:avLst/>
            </a:prstGeom>
            <a:noFill/>
          </p:spPr>
          <p:txBody>
            <a:bodyPr wrap="none" rtlCol="0" anchor="ctr">
              <a:spAutoFit/>
            </a:bodyPr>
            <a:lstStyle/>
            <a:p>
              <a:pPr algn="r"/>
              <a:r>
                <a:rPr lang="en-AU" sz="1600" dirty="0">
                  <a:latin typeface="Iwona Light" pitchFamily="2" charset="0"/>
                </a:rPr>
                <a:t>← negative effect</a:t>
              </a:r>
              <a:endParaRPr lang="en-AU" sz="1600" dirty="0">
                <a:solidFill>
                  <a:schemeClr val="accent1"/>
                </a:solidFill>
                <a:latin typeface="Iwona Light" pitchFamily="2" charset="0"/>
              </a:endParaRPr>
            </a:p>
          </p:txBody>
        </p:sp>
      </p:grpSp>
      <p:grpSp>
        <p:nvGrpSpPr>
          <p:cNvPr id="15" name="Group 14">
            <a:extLst>
              <a:ext uri="{FF2B5EF4-FFF2-40B4-BE49-F238E27FC236}">
                <a16:creationId xmlns:a16="http://schemas.microsoft.com/office/drawing/2014/main" id="{27D6D599-00BF-EF46-94F4-2D308F06F3D7}"/>
              </a:ext>
            </a:extLst>
          </p:cNvPr>
          <p:cNvGrpSpPr/>
          <p:nvPr/>
        </p:nvGrpSpPr>
        <p:grpSpPr>
          <a:xfrm>
            <a:off x="6998765" y="5393270"/>
            <a:ext cx="3261150" cy="338554"/>
            <a:chOff x="1793572" y="1217688"/>
            <a:chExt cx="3261150" cy="338554"/>
          </a:xfrm>
        </p:grpSpPr>
        <p:sp>
          <p:nvSpPr>
            <p:cNvPr id="16" name="TextBox 15">
              <a:extLst>
                <a:ext uri="{FF2B5EF4-FFF2-40B4-BE49-F238E27FC236}">
                  <a16:creationId xmlns:a16="http://schemas.microsoft.com/office/drawing/2014/main" id="{EFA70AD0-0C31-904A-B048-A204A204EA54}"/>
                </a:ext>
              </a:extLst>
            </p:cNvPr>
            <p:cNvSpPr txBox="1"/>
            <p:nvPr/>
          </p:nvSpPr>
          <p:spPr>
            <a:xfrm>
              <a:off x="3456207" y="1217688"/>
              <a:ext cx="1598515" cy="338554"/>
            </a:xfrm>
            <a:prstGeom prst="rect">
              <a:avLst/>
            </a:prstGeom>
            <a:noFill/>
          </p:spPr>
          <p:txBody>
            <a:bodyPr wrap="none" rtlCol="0">
              <a:spAutoFit/>
            </a:bodyPr>
            <a:lstStyle/>
            <a:p>
              <a:r>
                <a:rPr lang="en-AU" sz="1600" dirty="0">
                  <a:latin typeface="Iwona Light" pitchFamily="2" charset="0"/>
                </a:rPr>
                <a:t>positive effect →</a:t>
              </a:r>
              <a:endParaRPr lang="en-AU" sz="1600" dirty="0">
                <a:solidFill>
                  <a:schemeClr val="accent1"/>
                </a:solidFill>
                <a:latin typeface="Iwona Light" pitchFamily="2" charset="0"/>
              </a:endParaRPr>
            </a:p>
          </p:txBody>
        </p:sp>
        <p:sp>
          <p:nvSpPr>
            <p:cNvPr id="17" name="TextBox 16">
              <a:extLst>
                <a:ext uri="{FF2B5EF4-FFF2-40B4-BE49-F238E27FC236}">
                  <a16:creationId xmlns:a16="http://schemas.microsoft.com/office/drawing/2014/main" id="{C3EA05C2-DEF1-E649-A199-351287D2C107}"/>
                </a:ext>
              </a:extLst>
            </p:cNvPr>
            <p:cNvSpPr txBox="1"/>
            <p:nvPr/>
          </p:nvSpPr>
          <p:spPr>
            <a:xfrm>
              <a:off x="1793572" y="1217688"/>
              <a:ext cx="1662635" cy="338554"/>
            </a:xfrm>
            <a:prstGeom prst="rect">
              <a:avLst/>
            </a:prstGeom>
            <a:noFill/>
          </p:spPr>
          <p:txBody>
            <a:bodyPr wrap="none" rtlCol="0">
              <a:spAutoFit/>
            </a:bodyPr>
            <a:lstStyle/>
            <a:p>
              <a:pPr algn="r"/>
              <a:r>
                <a:rPr lang="en-AU" sz="1600" dirty="0">
                  <a:latin typeface="Iwona Light" pitchFamily="2" charset="0"/>
                </a:rPr>
                <a:t>← negative effect</a:t>
              </a:r>
              <a:endParaRPr lang="en-AU" sz="1600" dirty="0">
                <a:solidFill>
                  <a:schemeClr val="accent1"/>
                </a:solidFill>
                <a:latin typeface="Iwona Light" pitchFamily="2" charset="0"/>
              </a:endParaRPr>
            </a:p>
          </p:txBody>
        </p:sp>
      </p:grpSp>
      <p:sp>
        <p:nvSpPr>
          <p:cNvPr id="20" name="TextBox 19">
            <a:extLst>
              <a:ext uri="{FF2B5EF4-FFF2-40B4-BE49-F238E27FC236}">
                <a16:creationId xmlns:a16="http://schemas.microsoft.com/office/drawing/2014/main" id="{C7158CBC-513F-3848-9B5D-619A77847DEE}"/>
              </a:ext>
            </a:extLst>
          </p:cNvPr>
          <p:cNvSpPr txBox="1"/>
          <p:nvPr/>
        </p:nvSpPr>
        <p:spPr>
          <a:xfrm>
            <a:off x="2343567" y="1224746"/>
            <a:ext cx="2289409"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quantity</a:t>
            </a:r>
            <a:endParaRPr lang="en-AU" sz="2000" b="1" dirty="0">
              <a:solidFill>
                <a:schemeClr val="accent1"/>
              </a:solidFill>
              <a:latin typeface="Iwona Light" pitchFamily="2" charset="0"/>
            </a:endParaRPr>
          </a:p>
        </p:txBody>
      </p:sp>
      <p:sp>
        <p:nvSpPr>
          <p:cNvPr id="21" name="TextBox 20">
            <a:extLst>
              <a:ext uri="{FF2B5EF4-FFF2-40B4-BE49-F238E27FC236}">
                <a16:creationId xmlns:a16="http://schemas.microsoft.com/office/drawing/2014/main" id="{C1643641-0D07-3F45-9B67-55017C388383}"/>
              </a:ext>
            </a:extLst>
          </p:cNvPr>
          <p:cNvSpPr txBox="1"/>
          <p:nvPr/>
        </p:nvSpPr>
        <p:spPr>
          <a:xfrm>
            <a:off x="7644135" y="1224746"/>
            <a:ext cx="2034531"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purity</a:t>
            </a:r>
            <a:endParaRPr lang="en-AU" sz="2000" b="1" dirty="0">
              <a:solidFill>
                <a:schemeClr val="accent1"/>
              </a:solidFill>
              <a:latin typeface="Iwona Light" pitchFamily="2" charset="0"/>
            </a:endParaRPr>
          </a:p>
        </p:txBody>
      </p:sp>
    </p:spTree>
    <p:extLst>
      <p:ext uri="{BB962C8B-B14F-4D97-AF65-F5344CB8AC3E}">
        <p14:creationId xmlns:p14="http://schemas.microsoft.com/office/powerpoint/2010/main" val="40360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3BF02A-D089-EF45-8245-600CB0EB97F4}"/>
              </a:ext>
            </a:extLst>
          </p:cNvPr>
          <p:cNvPicPr>
            <a:picLocks noChangeAspect="1"/>
          </p:cNvPicPr>
          <p:nvPr/>
        </p:nvPicPr>
        <p:blipFill rotWithShape="1">
          <a:blip r:embed="rId3" cstate="hqprint">
            <a:alphaModFix/>
            <a:grayscl/>
            <a:extLst>
              <a:ext uri="{28A0092B-C50C-407E-A947-70E740481C1C}">
                <a14:useLocalDpi xmlns:a14="http://schemas.microsoft.com/office/drawing/2010/main"/>
              </a:ext>
            </a:extLst>
          </a:blip>
          <a:srcRect/>
          <a:stretch/>
        </p:blipFill>
        <p:spPr>
          <a:xfrm>
            <a:off x="5250203" y="0"/>
            <a:ext cx="8157754" cy="6858000"/>
          </a:xfrm>
          <a:prstGeom prst="rect">
            <a:avLst/>
          </a:prstGeom>
        </p:spPr>
      </p:pic>
      <p:sp>
        <p:nvSpPr>
          <p:cNvPr id="2" name="TextBox 1">
            <a:extLst>
              <a:ext uri="{FF2B5EF4-FFF2-40B4-BE49-F238E27FC236}">
                <a16:creationId xmlns:a16="http://schemas.microsoft.com/office/drawing/2014/main" id="{C228189A-39B1-5940-94A0-AD16002632C8}"/>
              </a:ext>
            </a:extLst>
          </p:cNvPr>
          <p:cNvSpPr txBox="1"/>
          <p:nvPr/>
        </p:nvSpPr>
        <p:spPr>
          <a:xfrm>
            <a:off x="1675872" y="2032819"/>
            <a:ext cx="5296643" cy="1015663"/>
          </a:xfrm>
          <a:prstGeom prst="rect">
            <a:avLst/>
          </a:prstGeom>
          <a:noFill/>
        </p:spPr>
        <p:txBody>
          <a:bodyPr wrap="none" rtlCol="0">
            <a:spAutoFit/>
          </a:bodyPr>
          <a:lstStyle/>
          <a:p>
            <a:pPr algn="ctr"/>
            <a:r>
              <a:rPr lang="en-AU" sz="6000" dirty="0">
                <a:solidFill>
                  <a:schemeClr val="bg1"/>
                </a:solidFill>
                <a:latin typeface="Iwona Medium" pitchFamily="2" charset="0"/>
              </a:rPr>
              <a:t>POLLINATION</a:t>
            </a:r>
          </a:p>
        </p:txBody>
      </p:sp>
      <p:sp>
        <p:nvSpPr>
          <p:cNvPr id="10" name="TextBox 9">
            <a:extLst>
              <a:ext uri="{FF2B5EF4-FFF2-40B4-BE49-F238E27FC236}">
                <a16:creationId xmlns:a16="http://schemas.microsoft.com/office/drawing/2014/main" id="{79720BF3-256D-B146-8FA3-034ACB363678}"/>
              </a:ext>
            </a:extLst>
          </p:cNvPr>
          <p:cNvSpPr txBox="1"/>
          <p:nvPr/>
        </p:nvSpPr>
        <p:spPr>
          <a:xfrm>
            <a:off x="1706137" y="3557846"/>
            <a:ext cx="5237331" cy="1384995"/>
          </a:xfrm>
          <a:prstGeom prst="rect">
            <a:avLst/>
          </a:prstGeom>
          <a:noFill/>
        </p:spPr>
        <p:txBody>
          <a:bodyPr wrap="square" rtlCol="0">
            <a:spAutoFit/>
          </a:bodyPr>
          <a:lstStyle/>
          <a:p>
            <a:pPr algn="ctr"/>
            <a:r>
              <a:rPr lang="en-AU" sz="2800" dirty="0">
                <a:solidFill>
                  <a:schemeClr val="bg1"/>
                </a:solidFill>
                <a:latin typeface="Iwona Light" pitchFamily="2" charset="0"/>
              </a:rPr>
              <a:t>supports</a:t>
            </a:r>
          </a:p>
          <a:p>
            <a:pPr algn="ctr"/>
            <a:r>
              <a:rPr lang="en-AU" sz="2800" dirty="0">
                <a:solidFill>
                  <a:schemeClr val="bg1"/>
                </a:solidFill>
                <a:latin typeface="Iwona" pitchFamily="2" charset="0"/>
              </a:rPr>
              <a:t>global biodiversity &amp; </a:t>
            </a:r>
          </a:p>
          <a:p>
            <a:pPr algn="ctr"/>
            <a:r>
              <a:rPr lang="en-AU" sz="2800" dirty="0">
                <a:solidFill>
                  <a:schemeClr val="bg1"/>
                </a:solidFill>
                <a:latin typeface="Iwona" pitchFamily="2" charset="0"/>
              </a:rPr>
              <a:t>crop production</a:t>
            </a:r>
          </a:p>
        </p:txBody>
      </p:sp>
    </p:spTree>
    <p:extLst>
      <p:ext uri="{BB962C8B-B14F-4D97-AF65-F5344CB8AC3E}">
        <p14:creationId xmlns:p14="http://schemas.microsoft.com/office/powerpoint/2010/main" val="249968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2F6F5-9BDD-8F4D-8CEA-6A4468D65625}"/>
              </a:ext>
            </a:extLst>
          </p:cNvPr>
          <p:cNvPicPr>
            <a:picLocks noChangeAspect="1"/>
          </p:cNvPicPr>
          <p:nvPr/>
        </p:nvPicPr>
        <p:blipFill>
          <a:blip r:embed="rId2">
            <a:grayscl/>
          </a:blip>
          <a:stretch>
            <a:fillRect/>
          </a:stretch>
        </p:blipFill>
        <p:spPr>
          <a:xfrm>
            <a:off x="1524000" y="571500"/>
            <a:ext cx="9144000" cy="5715000"/>
          </a:xfrm>
          <a:prstGeom prst="rect">
            <a:avLst/>
          </a:prstGeom>
        </p:spPr>
      </p:pic>
      <p:sp>
        <p:nvSpPr>
          <p:cNvPr id="4" name="TextBox 3">
            <a:extLst>
              <a:ext uri="{FF2B5EF4-FFF2-40B4-BE49-F238E27FC236}">
                <a16:creationId xmlns:a16="http://schemas.microsoft.com/office/drawing/2014/main" id="{242C73DC-DC6E-C641-89A1-096B203E4243}"/>
              </a:ext>
            </a:extLst>
          </p:cNvPr>
          <p:cNvSpPr txBox="1"/>
          <p:nvPr/>
        </p:nvSpPr>
        <p:spPr>
          <a:xfrm>
            <a:off x="3788348" y="571500"/>
            <a:ext cx="4615366" cy="523220"/>
          </a:xfrm>
          <a:prstGeom prst="rect">
            <a:avLst/>
          </a:prstGeom>
          <a:noFill/>
        </p:spPr>
        <p:txBody>
          <a:bodyPr wrap="none" rtlCol="0">
            <a:spAutoFit/>
          </a:bodyPr>
          <a:lstStyle/>
          <a:p>
            <a:pPr algn="ctr"/>
            <a:r>
              <a:rPr lang="en-AU" sz="2800" dirty="0">
                <a:latin typeface="Iwona" pitchFamily="2" charset="0"/>
              </a:rPr>
              <a:t>sharing pollinators </a:t>
            </a:r>
            <a:r>
              <a:rPr lang="en-AU" sz="2800" b="1" dirty="0">
                <a:solidFill>
                  <a:srgbClr val="9F2B35"/>
                </a:solidFill>
                <a:latin typeface="Iwona" pitchFamily="2" charset="0"/>
              </a:rPr>
              <a:t>not good </a:t>
            </a:r>
          </a:p>
        </p:txBody>
      </p:sp>
      <p:sp>
        <p:nvSpPr>
          <p:cNvPr id="5" name="TextBox 4">
            <a:extLst>
              <a:ext uri="{FF2B5EF4-FFF2-40B4-BE49-F238E27FC236}">
                <a16:creationId xmlns:a16="http://schemas.microsoft.com/office/drawing/2014/main" id="{8EFAC0C9-8C12-BF4B-911B-3D7C1F8562DA}"/>
              </a:ext>
            </a:extLst>
          </p:cNvPr>
          <p:cNvSpPr txBox="1"/>
          <p:nvPr/>
        </p:nvSpPr>
        <p:spPr>
          <a:xfrm>
            <a:off x="4292537" y="6086445"/>
            <a:ext cx="6375463"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1000 bootstrap replicates of models of deposited conspecific and </a:t>
            </a:r>
            <a:r>
              <a:rPr lang="en-AU" sz="1200" dirty="0" err="1">
                <a:solidFill>
                  <a:schemeClr val="tx1">
                    <a:lumMod val="50000"/>
                    <a:lumOff val="50000"/>
                  </a:schemeClr>
                </a:solidFill>
                <a:latin typeface="Iwona Light" pitchFamily="2" charset="0"/>
              </a:rPr>
              <a:t>heterospecific</a:t>
            </a:r>
            <a:r>
              <a:rPr lang="en-AU" sz="1200" dirty="0">
                <a:solidFill>
                  <a:schemeClr val="tx1">
                    <a:lumMod val="50000"/>
                    <a:lumOff val="50000"/>
                  </a:schemeClr>
                </a:solidFill>
                <a:latin typeface="Iwona Light" pitchFamily="2" charset="0"/>
              </a:rPr>
              <a:t> pollen</a:t>
            </a:r>
          </a:p>
        </p:txBody>
      </p:sp>
      <p:sp>
        <p:nvSpPr>
          <p:cNvPr id="22" name="Rectangle 21">
            <a:extLst>
              <a:ext uri="{FF2B5EF4-FFF2-40B4-BE49-F238E27FC236}">
                <a16:creationId xmlns:a16="http://schemas.microsoft.com/office/drawing/2014/main" id="{D064BC57-C4B7-B948-9B5A-96763D3961B8}"/>
              </a:ext>
            </a:extLst>
          </p:cNvPr>
          <p:cNvSpPr/>
          <p:nvPr/>
        </p:nvSpPr>
        <p:spPr>
          <a:xfrm>
            <a:off x="1422400" y="1747966"/>
            <a:ext cx="9169400" cy="2586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C0F5D3F3-D399-9441-A9D3-64AA8318D311}"/>
              </a:ext>
            </a:extLst>
          </p:cNvPr>
          <p:cNvCxnSpPr>
            <a:cxnSpLocks/>
          </p:cNvCxnSpPr>
          <p:nvPr/>
        </p:nvCxnSpPr>
        <p:spPr>
          <a:xfrm>
            <a:off x="3488266"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C99D05-41C7-3445-9EA6-9193FA1A7A0F}"/>
              </a:ext>
            </a:extLst>
          </p:cNvPr>
          <p:cNvCxnSpPr>
            <a:cxnSpLocks/>
          </p:cNvCxnSpPr>
          <p:nvPr/>
        </p:nvCxnSpPr>
        <p:spPr>
          <a:xfrm>
            <a:off x="8661400"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9294BC-7B0F-5A48-82C5-0B58AF775B8C}"/>
              </a:ext>
            </a:extLst>
          </p:cNvPr>
          <p:cNvGrpSpPr/>
          <p:nvPr/>
        </p:nvGrpSpPr>
        <p:grpSpPr>
          <a:xfrm>
            <a:off x="1756702" y="5393270"/>
            <a:ext cx="3330080" cy="338554"/>
            <a:chOff x="1756702" y="1225721"/>
            <a:chExt cx="3330080" cy="338554"/>
          </a:xfrm>
        </p:grpSpPr>
        <p:sp>
          <p:nvSpPr>
            <p:cNvPr id="9" name="TextBox 8">
              <a:extLst>
                <a:ext uri="{FF2B5EF4-FFF2-40B4-BE49-F238E27FC236}">
                  <a16:creationId xmlns:a16="http://schemas.microsoft.com/office/drawing/2014/main" id="{39105AC8-D4CB-F344-B55C-7BCE85A443DA}"/>
                </a:ext>
              </a:extLst>
            </p:cNvPr>
            <p:cNvSpPr txBox="1"/>
            <p:nvPr/>
          </p:nvSpPr>
          <p:spPr>
            <a:xfrm>
              <a:off x="3488267" y="1225721"/>
              <a:ext cx="1598515" cy="338554"/>
            </a:xfrm>
            <a:prstGeom prst="rect">
              <a:avLst/>
            </a:prstGeom>
            <a:noFill/>
          </p:spPr>
          <p:txBody>
            <a:bodyPr wrap="none" rtlCol="0" anchor="ctr">
              <a:spAutoFit/>
            </a:bodyPr>
            <a:lstStyle/>
            <a:p>
              <a:r>
                <a:rPr lang="en-AU" sz="1600" dirty="0">
                  <a:solidFill>
                    <a:schemeClr val="bg2">
                      <a:lumMod val="75000"/>
                    </a:schemeClr>
                  </a:solidFill>
                  <a:latin typeface="Iwona Light" pitchFamily="2" charset="0"/>
                </a:rPr>
                <a:t>positive effect →</a:t>
              </a:r>
            </a:p>
          </p:txBody>
        </p:sp>
        <p:sp>
          <p:nvSpPr>
            <p:cNvPr id="11" name="TextBox 10">
              <a:extLst>
                <a:ext uri="{FF2B5EF4-FFF2-40B4-BE49-F238E27FC236}">
                  <a16:creationId xmlns:a16="http://schemas.microsoft.com/office/drawing/2014/main" id="{5E296975-71C9-4441-948A-3A4D454B5241}"/>
                </a:ext>
              </a:extLst>
            </p:cNvPr>
            <p:cNvSpPr txBox="1"/>
            <p:nvPr/>
          </p:nvSpPr>
          <p:spPr>
            <a:xfrm>
              <a:off x="1756702" y="1225721"/>
              <a:ext cx="1731564" cy="338554"/>
            </a:xfrm>
            <a:prstGeom prst="rect">
              <a:avLst/>
            </a:prstGeom>
            <a:noFill/>
          </p:spPr>
          <p:txBody>
            <a:bodyPr wrap="none" rtlCol="0" anchor="ctr">
              <a:spAutoFit/>
            </a:bodyPr>
            <a:lstStyle/>
            <a:p>
              <a:pPr algn="r"/>
              <a:r>
                <a:rPr lang="en-AU" sz="1600" b="1" dirty="0">
                  <a:latin typeface="Iwona Light" pitchFamily="2" charset="0"/>
                </a:rPr>
                <a:t>← negative effect</a:t>
              </a:r>
              <a:endParaRPr lang="en-AU" sz="1600" b="1" dirty="0">
                <a:solidFill>
                  <a:schemeClr val="accent1"/>
                </a:solidFill>
                <a:latin typeface="Iwona Light" pitchFamily="2" charset="0"/>
              </a:endParaRPr>
            </a:p>
          </p:txBody>
        </p:sp>
      </p:grpSp>
      <p:grpSp>
        <p:nvGrpSpPr>
          <p:cNvPr id="15" name="Group 14">
            <a:extLst>
              <a:ext uri="{FF2B5EF4-FFF2-40B4-BE49-F238E27FC236}">
                <a16:creationId xmlns:a16="http://schemas.microsoft.com/office/drawing/2014/main" id="{27D6D599-00BF-EF46-94F4-2D308F06F3D7}"/>
              </a:ext>
            </a:extLst>
          </p:cNvPr>
          <p:cNvGrpSpPr/>
          <p:nvPr/>
        </p:nvGrpSpPr>
        <p:grpSpPr>
          <a:xfrm>
            <a:off x="6929836" y="5393270"/>
            <a:ext cx="3330079" cy="338554"/>
            <a:chOff x="1724643" y="1217688"/>
            <a:chExt cx="3330079" cy="338554"/>
          </a:xfrm>
        </p:grpSpPr>
        <p:sp>
          <p:nvSpPr>
            <p:cNvPr id="16" name="TextBox 15">
              <a:extLst>
                <a:ext uri="{FF2B5EF4-FFF2-40B4-BE49-F238E27FC236}">
                  <a16:creationId xmlns:a16="http://schemas.microsoft.com/office/drawing/2014/main" id="{EFA70AD0-0C31-904A-B048-A204A204EA54}"/>
                </a:ext>
              </a:extLst>
            </p:cNvPr>
            <p:cNvSpPr txBox="1"/>
            <p:nvPr/>
          </p:nvSpPr>
          <p:spPr>
            <a:xfrm>
              <a:off x="3456207" y="1217688"/>
              <a:ext cx="1598515" cy="338554"/>
            </a:xfrm>
            <a:prstGeom prst="rect">
              <a:avLst/>
            </a:prstGeom>
            <a:noFill/>
          </p:spPr>
          <p:txBody>
            <a:bodyPr wrap="none" rtlCol="0">
              <a:spAutoFit/>
            </a:bodyPr>
            <a:lstStyle/>
            <a:p>
              <a:r>
                <a:rPr lang="en-AU" sz="1600" dirty="0">
                  <a:solidFill>
                    <a:schemeClr val="bg2">
                      <a:lumMod val="75000"/>
                    </a:schemeClr>
                  </a:solidFill>
                  <a:latin typeface="Iwona Light" pitchFamily="2" charset="0"/>
                </a:rPr>
                <a:t>positive effect →</a:t>
              </a:r>
            </a:p>
          </p:txBody>
        </p:sp>
        <p:sp>
          <p:nvSpPr>
            <p:cNvPr id="17" name="TextBox 16">
              <a:extLst>
                <a:ext uri="{FF2B5EF4-FFF2-40B4-BE49-F238E27FC236}">
                  <a16:creationId xmlns:a16="http://schemas.microsoft.com/office/drawing/2014/main" id="{C3EA05C2-DEF1-E649-A199-351287D2C107}"/>
                </a:ext>
              </a:extLst>
            </p:cNvPr>
            <p:cNvSpPr txBox="1"/>
            <p:nvPr/>
          </p:nvSpPr>
          <p:spPr>
            <a:xfrm>
              <a:off x="1724643" y="1217688"/>
              <a:ext cx="1731564" cy="338554"/>
            </a:xfrm>
            <a:prstGeom prst="rect">
              <a:avLst/>
            </a:prstGeom>
            <a:noFill/>
          </p:spPr>
          <p:txBody>
            <a:bodyPr wrap="none" rtlCol="0">
              <a:spAutoFit/>
            </a:bodyPr>
            <a:lstStyle/>
            <a:p>
              <a:pPr algn="r"/>
              <a:r>
                <a:rPr lang="en-AU" sz="1600" b="1" dirty="0">
                  <a:latin typeface="Iwona Light" pitchFamily="2" charset="0"/>
                </a:rPr>
                <a:t>← negative effect</a:t>
              </a:r>
              <a:endParaRPr lang="en-AU" sz="1600" b="1" dirty="0">
                <a:solidFill>
                  <a:schemeClr val="accent1"/>
                </a:solidFill>
                <a:latin typeface="Iwona Light" pitchFamily="2" charset="0"/>
              </a:endParaRPr>
            </a:p>
          </p:txBody>
        </p:sp>
      </p:grpSp>
      <p:sp>
        <p:nvSpPr>
          <p:cNvPr id="20" name="TextBox 19">
            <a:extLst>
              <a:ext uri="{FF2B5EF4-FFF2-40B4-BE49-F238E27FC236}">
                <a16:creationId xmlns:a16="http://schemas.microsoft.com/office/drawing/2014/main" id="{C7158CBC-513F-3848-9B5D-619A77847DEE}"/>
              </a:ext>
            </a:extLst>
          </p:cNvPr>
          <p:cNvSpPr txBox="1"/>
          <p:nvPr/>
        </p:nvSpPr>
        <p:spPr>
          <a:xfrm>
            <a:off x="2343567" y="1224746"/>
            <a:ext cx="2289409"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quantity</a:t>
            </a:r>
            <a:endParaRPr lang="en-AU" sz="2000" b="1" dirty="0">
              <a:solidFill>
                <a:schemeClr val="accent1"/>
              </a:solidFill>
              <a:latin typeface="Iwona Light" pitchFamily="2" charset="0"/>
            </a:endParaRPr>
          </a:p>
        </p:txBody>
      </p:sp>
      <p:sp>
        <p:nvSpPr>
          <p:cNvPr id="21" name="TextBox 20">
            <a:extLst>
              <a:ext uri="{FF2B5EF4-FFF2-40B4-BE49-F238E27FC236}">
                <a16:creationId xmlns:a16="http://schemas.microsoft.com/office/drawing/2014/main" id="{C1643641-0D07-3F45-9B67-55017C388383}"/>
              </a:ext>
            </a:extLst>
          </p:cNvPr>
          <p:cNvSpPr txBox="1"/>
          <p:nvPr/>
        </p:nvSpPr>
        <p:spPr>
          <a:xfrm>
            <a:off x="7644135" y="1224746"/>
            <a:ext cx="2034531"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purity</a:t>
            </a:r>
            <a:endParaRPr lang="en-AU" sz="2000" b="1" dirty="0">
              <a:solidFill>
                <a:schemeClr val="accent1"/>
              </a:solidFill>
              <a:latin typeface="Iwona Light" pitchFamily="2" charset="0"/>
            </a:endParaRPr>
          </a:p>
        </p:txBody>
      </p:sp>
    </p:spTree>
    <p:extLst>
      <p:ext uri="{BB962C8B-B14F-4D97-AF65-F5344CB8AC3E}">
        <p14:creationId xmlns:p14="http://schemas.microsoft.com/office/powerpoint/2010/main" val="3269654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2F6F5-9BDD-8F4D-8CEA-6A4468D65625}"/>
              </a:ext>
            </a:extLst>
          </p:cNvPr>
          <p:cNvPicPr>
            <a:picLocks noChangeAspect="1"/>
          </p:cNvPicPr>
          <p:nvPr/>
        </p:nvPicPr>
        <p:blipFill>
          <a:blip r:embed="rId2">
            <a:grayscl/>
          </a:blip>
          <a:stretch>
            <a:fillRect/>
          </a:stretch>
        </p:blipFill>
        <p:spPr>
          <a:xfrm>
            <a:off x="1524000" y="571500"/>
            <a:ext cx="9144000" cy="5715000"/>
          </a:xfrm>
          <a:prstGeom prst="rect">
            <a:avLst/>
          </a:prstGeom>
        </p:spPr>
      </p:pic>
      <p:sp>
        <p:nvSpPr>
          <p:cNvPr id="18" name="Rectangle 17">
            <a:extLst>
              <a:ext uri="{FF2B5EF4-FFF2-40B4-BE49-F238E27FC236}">
                <a16:creationId xmlns:a16="http://schemas.microsoft.com/office/drawing/2014/main" id="{27EB3E39-3EB2-BB45-992E-4805006649BB}"/>
              </a:ext>
            </a:extLst>
          </p:cNvPr>
          <p:cNvSpPr/>
          <p:nvPr/>
        </p:nvSpPr>
        <p:spPr>
          <a:xfrm>
            <a:off x="1422400" y="4512733"/>
            <a:ext cx="9169400" cy="803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42C73DC-DC6E-C641-89A1-096B203E4243}"/>
              </a:ext>
            </a:extLst>
          </p:cNvPr>
          <p:cNvSpPr txBox="1"/>
          <p:nvPr/>
        </p:nvSpPr>
        <p:spPr>
          <a:xfrm>
            <a:off x="4008750" y="571500"/>
            <a:ext cx="4174541" cy="523220"/>
          </a:xfrm>
          <a:prstGeom prst="rect">
            <a:avLst/>
          </a:prstGeom>
          <a:noFill/>
        </p:spPr>
        <p:txBody>
          <a:bodyPr wrap="none" rtlCol="0">
            <a:spAutoFit/>
          </a:bodyPr>
          <a:lstStyle/>
          <a:p>
            <a:pPr algn="ctr"/>
            <a:r>
              <a:rPr lang="en-AU" sz="2800" dirty="0">
                <a:latin typeface="Iwona" pitchFamily="2" charset="0"/>
              </a:rPr>
              <a:t>but being original is </a:t>
            </a:r>
            <a:r>
              <a:rPr lang="en-AU" sz="2800" b="1" dirty="0">
                <a:solidFill>
                  <a:schemeClr val="accent1"/>
                </a:solidFill>
                <a:latin typeface="Iwona" pitchFamily="2" charset="0"/>
              </a:rPr>
              <a:t>good</a:t>
            </a:r>
          </a:p>
        </p:txBody>
      </p:sp>
      <p:sp>
        <p:nvSpPr>
          <p:cNvPr id="5" name="TextBox 4">
            <a:extLst>
              <a:ext uri="{FF2B5EF4-FFF2-40B4-BE49-F238E27FC236}">
                <a16:creationId xmlns:a16="http://schemas.microsoft.com/office/drawing/2014/main" id="{8EFAC0C9-8C12-BF4B-911B-3D7C1F8562DA}"/>
              </a:ext>
            </a:extLst>
          </p:cNvPr>
          <p:cNvSpPr txBox="1"/>
          <p:nvPr/>
        </p:nvSpPr>
        <p:spPr>
          <a:xfrm>
            <a:off x="4292537" y="6086445"/>
            <a:ext cx="6375463"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1000 bootstrap replicates of models of deposited conspecific and </a:t>
            </a:r>
            <a:r>
              <a:rPr lang="en-AU" sz="1200" dirty="0" err="1">
                <a:solidFill>
                  <a:schemeClr val="tx1">
                    <a:lumMod val="50000"/>
                    <a:lumOff val="50000"/>
                  </a:schemeClr>
                </a:solidFill>
                <a:latin typeface="Iwona Light" pitchFamily="2" charset="0"/>
              </a:rPr>
              <a:t>heterospecific</a:t>
            </a:r>
            <a:r>
              <a:rPr lang="en-AU" sz="1200" dirty="0">
                <a:solidFill>
                  <a:schemeClr val="tx1">
                    <a:lumMod val="50000"/>
                    <a:lumOff val="50000"/>
                  </a:schemeClr>
                </a:solidFill>
                <a:latin typeface="Iwona Light" pitchFamily="2" charset="0"/>
              </a:rPr>
              <a:t> pollen</a:t>
            </a:r>
          </a:p>
        </p:txBody>
      </p:sp>
      <p:sp>
        <p:nvSpPr>
          <p:cNvPr id="22" name="Rectangle 21">
            <a:extLst>
              <a:ext uri="{FF2B5EF4-FFF2-40B4-BE49-F238E27FC236}">
                <a16:creationId xmlns:a16="http://schemas.microsoft.com/office/drawing/2014/main" id="{D064BC57-C4B7-B948-9B5A-96763D3961B8}"/>
              </a:ext>
            </a:extLst>
          </p:cNvPr>
          <p:cNvSpPr/>
          <p:nvPr/>
        </p:nvSpPr>
        <p:spPr>
          <a:xfrm>
            <a:off x="1422400" y="1747966"/>
            <a:ext cx="9169400" cy="19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C0F5D3F3-D399-9441-A9D3-64AA8318D311}"/>
              </a:ext>
            </a:extLst>
          </p:cNvPr>
          <p:cNvCxnSpPr>
            <a:cxnSpLocks/>
          </p:cNvCxnSpPr>
          <p:nvPr/>
        </p:nvCxnSpPr>
        <p:spPr>
          <a:xfrm>
            <a:off x="3488266"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C99D05-41C7-3445-9EA6-9193FA1A7A0F}"/>
              </a:ext>
            </a:extLst>
          </p:cNvPr>
          <p:cNvCxnSpPr>
            <a:cxnSpLocks/>
          </p:cNvCxnSpPr>
          <p:nvPr/>
        </p:nvCxnSpPr>
        <p:spPr>
          <a:xfrm>
            <a:off x="8661400"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9294BC-7B0F-5A48-82C5-0B58AF775B8C}"/>
              </a:ext>
            </a:extLst>
          </p:cNvPr>
          <p:cNvGrpSpPr/>
          <p:nvPr/>
        </p:nvGrpSpPr>
        <p:grpSpPr>
          <a:xfrm>
            <a:off x="1825631" y="5393270"/>
            <a:ext cx="3333286" cy="338554"/>
            <a:chOff x="1825631" y="1225721"/>
            <a:chExt cx="3333286" cy="338554"/>
          </a:xfrm>
        </p:grpSpPr>
        <p:sp>
          <p:nvSpPr>
            <p:cNvPr id="9" name="TextBox 8">
              <a:extLst>
                <a:ext uri="{FF2B5EF4-FFF2-40B4-BE49-F238E27FC236}">
                  <a16:creationId xmlns:a16="http://schemas.microsoft.com/office/drawing/2014/main" id="{39105AC8-D4CB-F344-B55C-7BCE85A443DA}"/>
                </a:ext>
              </a:extLst>
            </p:cNvPr>
            <p:cNvSpPr txBox="1"/>
            <p:nvPr/>
          </p:nvSpPr>
          <p:spPr>
            <a:xfrm>
              <a:off x="3488267" y="1225721"/>
              <a:ext cx="1670650" cy="338554"/>
            </a:xfrm>
            <a:prstGeom prst="rect">
              <a:avLst/>
            </a:prstGeom>
            <a:noFill/>
          </p:spPr>
          <p:txBody>
            <a:bodyPr wrap="none" rtlCol="0" anchor="ctr">
              <a:spAutoFit/>
            </a:bodyPr>
            <a:lstStyle/>
            <a:p>
              <a:r>
                <a:rPr lang="en-AU" sz="1600" b="1" dirty="0">
                  <a:latin typeface="Iwona Light" pitchFamily="2" charset="0"/>
                </a:rPr>
                <a:t>positive effect →</a:t>
              </a:r>
            </a:p>
          </p:txBody>
        </p:sp>
        <p:sp>
          <p:nvSpPr>
            <p:cNvPr id="11" name="TextBox 10">
              <a:extLst>
                <a:ext uri="{FF2B5EF4-FFF2-40B4-BE49-F238E27FC236}">
                  <a16:creationId xmlns:a16="http://schemas.microsoft.com/office/drawing/2014/main" id="{5E296975-71C9-4441-948A-3A4D454B5241}"/>
                </a:ext>
              </a:extLst>
            </p:cNvPr>
            <p:cNvSpPr txBox="1"/>
            <p:nvPr/>
          </p:nvSpPr>
          <p:spPr>
            <a:xfrm>
              <a:off x="1825631" y="1225721"/>
              <a:ext cx="1662635" cy="338554"/>
            </a:xfrm>
            <a:prstGeom prst="rect">
              <a:avLst/>
            </a:prstGeom>
            <a:noFill/>
          </p:spPr>
          <p:txBody>
            <a:bodyPr wrap="none" rtlCol="0" anchor="ctr">
              <a:spAutoFit/>
            </a:bodyPr>
            <a:lstStyle/>
            <a:p>
              <a:pPr algn="r"/>
              <a:r>
                <a:rPr lang="en-AU" sz="1600" dirty="0">
                  <a:solidFill>
                    <a:schemeClr val="bg2">
                      <a:lumMod val="75000"/>
                    </a:schemeClr>
                  </a:solidFill>
                  <a:latin typeface="Iwona Light" pitchFamily="2" charset="0"/>
                </a:rPr>
                <a:t>← negative effect</a:t>
              </a:r>
            </a:p>
          </p:txBody>
        </p:sp>
      </p:grpSp>
      <p:grpSp>
        <p:nvGrpSpPr>
          <p:cNvPr id="15" name="Group 14">
            <a:extLst>
              <a:ext uri="{FF2B5EF4-FFF2-40B4-BE49-F238E27FC236}">
                <a16:creationId xmlns:a16="http://schemas.microsoft.com/office/drawing/2014/main" id="{27D6D599-00BF-EF46-94F4-2D308F06F3D7}"/>
              </a:ext>
            </a:extLst>
          </p:cNvPr>
          <p:cNvGrpSpPr/>
          <p:nvPr/>
        </p:nvGrpSpPr>
        <p:grpSpPr>
          <a:xfrm>
            <a:off x="6929836" y="5393270"/>
            <a:ext cx="3402214" cy="338554"/>
            <a:chOff x="1724643" y="1217688"/>
            <a:chExt cx="3402214" cy="338554"/>
          </a:xfrm>
        </p:grpSpPr>
        <p:sp>
          <p:nvSpPr>
            <p:cNvPr id="16" name="TextBox 15">
              <a:extLst>
                <a:ext uri="{FF2B5EF4-FFF2-40B4-BE49-F238E27FC236}">
                  <a16:creationId xmlns:a16="http://schemas.microsoft.com/office/drawing/2014/main" id="{EFA70AD0-0C31-904A-B048-A204A204EA54}"/>
                </a:ext>
              </a:extLst>
            </p:cNvPr>
            <p:cNvSpPr txBox="1"/>
            <p:nvPr/>
          </p:nvSpPr>
          <p:spPr>
            <a:xfrm>
              <a:off x="3456207" y="1217688"/>
              <a:ext cx="1670650" cy="338554"/>
            </a:xfrm>
            <a:prstGeom prst="rect">
              <a:avLst/>
            </a:prstGeom>
            <a:noFill/>
          </p:spPr>
          <p:txBody>
            <a:bodyPr wrap="none" rtlCol="0">
              <a:spAutoFit/>
            </a:bodyPr>
            <a:lstStyle/>
            <a:p>
              <a:r>
                <a:rPr lang="en-AU" sz="1600" b="1" dirty="0">
                  <a:latin typeface="Iwona Light" pitchFamily="2" charset="0"/>
                </a:rPr>
                <a:t>positive effect →</a:t>
              </a:r>
            </a:p>
          </p:txBody>
        </p:sp>
        <p:sp>
          <p:nvSpPr>
            <p:cNvPr id="17" name="TextBox 16">
              <a:extLst>
                <a:ext uri="{FF2B5EF4-FFF2-40B4-BE49-F238E27FC236}">
                  <a16:creationId xmlns:a16="http://schemas.microsoft.com/office/drawing/2014/main" id="{C3EA05C2-DEF1-E649-A199-351287D2C107}"/>
                </a:ext>
              </a:extLst>
            </p:cNvPr>
            <p:cNvSpPr txBox="1"/>
            <p:nvPr/>
          </p:nvSpPr>
          <p:spPr>
            <a:xfrm>
              <a:off x="1724643" y="1217688"/>
              <a:ext cx="1731564" cy="338554"/>
            </a:xfrm>
            <a:prstGeom prst="rect">
              <a:avLst/>
            </a:prstGeom>
            <a:noFill/>
          </p:spPr>
          <p:txBody>
            <a:bodyPr wrap="none" rtlCol="0">
              <a:spAutoFit/>
            </a:bodyPr>
            <a:lstStyle/>
            <a:p>
              <a:pPr algn="r"/>
              <a:r>
                <a:rPr lang="en-AU" sz="1600" b="1" dirty="0">
                  <a:solidFill>
                    <a:schemeClr val="bg2">
                      <a:lumMod val="75000"/>
                    </a:schemeClr>
                  </a:solidFill>
                  <a:latin typeface="Iwona Light" pitchFamily="2" charset="0"/>
                </a:rPr>
                <a:t>← negative effect</a:t>
              </a:r>
            </a:p>
          </p:txBody>
        </p:sp>
      </p:grpSp>
      <p:sp>
        <p:nvSpPr>
          <p:cNvPr id="20" name="TextBox 19">
            <a:extLst>
              <a:ext uri="{FF2B5EF4-FFF2-40B4-BE49-F238E27FC236}">
                <a16:creationId xmlns:a16="http://schemas.microsoft.com/office/drawing/2014/main" id="{C7158CBC-513F-3848-9B5D-619A77847DEE}"/>
              </a:ext>
            </a:extLst>
          </p:cNvPr>
          <p:cNvSpPr txBox="1"/>
          <p:nvPr/>
        </p:nvSpPr>
        <p:spPr>
          <a:xfrm>
            <a:off x="2343567" y="1224746"/>
            <a:ext cx="2289409"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quantity</a:t>
            </a:r>
            <a:endParaRPr lang="en-AU" sz="2000" b="1" dirty="0">
              <a:solidFill>
                <a:schemeClr val="accent1"/>
              </a:solidFill>
              <a:latin typeface="Iwona Light" pitchFamily="2" charset="0"/>
            </a:endParaRPr>
          </a:p>
        </p:txBody>
      </p:sp>
      <p:sp>
        <p:nvSpPr>
          <p:cNvPr id="21" name="TextBox 20">
            <a:extLst>
              <a:ext uri="{FF2B5EF4-FFF2-40B4-BE49-F238E27FC236}">
                <a16:creationId xmlns:a16="http://schemas.microsoft.com/office/drawing/2014/main" id="{C1643641-0D07-3F45-9B67-55017C388383}"/>
              </a:ext>
            </a:extLst>
          </p:cNvPr>
          <p:cNvSpPr txBox="1"/>
          <p:nvPr/>
        </p:nvSpPr>
        <p:spPr>
          <a:xfrm>
            <a:off x="7644135" y="1224746"/>
            <a:ext cx="2034531"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purity</a:t>
            </a:r>
            <a:endParaRPr lang="en-AU" sz="2000" b="1" dirty="0">
              <a:solidFill>
                <a:schemeClr val="accent1"/>
              </a:solidFill>
              <a:latin typeface="Iwona Light" pitchFamily="2" charset="0"/>
            </a:endParaRPr>
          </a:p>
        </p:txBody>
      </p:sp>
    </p:spTree>
    <p:extLst>
      <p:ext uri="{BB962C8B-B14F-4D97-AF65-F5344CB8AC3E}">
        <p14:creationId xmlns:p14="http://schemas.microsoft.com/office/powerpoint/2010/main" val="3051449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2F6F5-9BDD-8F4D-8CEA-6A4468D65625}"/>
              </a:ext>
            </a:extLst>
          </p:cNvPr>
          <p:cNvPicPr>
            <a:picLocks noChangeAspect="1"/>
          </p:cNvPicPr>
          <p:nvPr/>
        </p:nvPicPr>
        <p:blipFill>
          <a:blip r:embed="rId2">
            <a:grayscl/>
          </a:blip>
          <a:stretch>
            <a:fillRect/>
          </a:stretch>
        </p:blipFill>
        <p:spPr>
          <a:xfrm>
            <a:off x="1524000" y="571500"/>
            <a:ext cx="9144000" cy="5715000"/>
          </a:xfrm>
          <a:prstGeom prst="rect">
            <a:avLst/>
          </a:prstGeom>
        </p:spPr>
      </p:pic>
      <p:sp>
        <p:nvSpPr>
          <p:cNvPr id="18" name="Rectangle 17">
            <a:extLst>
              <a:ext uri="{FF2B5EF4-FFF2-40B4-BE49-F238E27FC236}">
                <a16:creationId xmlns:a16="http://schemas.microsoft.com/office/drawing/2014/main" id="{27EB3E39-3EB2-BB45-992E-4805006649BB}"/>
              </a:ext>
            </a:extLst>
          </p:cNvPr>
          <p:cNvSpPr/>
          <p:nvPr/>
        </p:nvSpPr>
        <p:spPr>
          <a:xfrm>
            <a:off x="1422400" y="3615267"/>
            <a:ext cx="9169400" cy="17010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42C73DC-DC6E-C641-89A1-096B203E4243}"/>
              </a:ext>
            </a:extLst>
          </p:cNvPr>
          <p:cNvSpPr txBox="1"/>
          <p:nvPr/>
        </p:nvSpPr>
        <p:spPr>
          <a:xfrm>
            <a:off x="3685753" y="571500"/>
            <a:ext cx="4820550" cy="523220"/>
          </a:xfrm>
          <a:prstGeom prst="rect">
            <a:avLst/>
          </a:prstGeom>
          <a:noFill/>
        </p:spPr>
        <p:txBody>
          <a:bodyPr wrap="none" rtlCol="0">
            <a:spAutoFit/>
          </a:bodyPr>
          <a:lstStyle/>
          <a:p>
            <a:pPr algn="ctr"/>
            <a:r>
              <a:rPr lang="en-AU" sz="2800" dirty="0">
                <a:latin typeface="Iwona" pitchFamily="2" charset="0"/>
              </a:rPr>
              <a:t>being abundant has </a:t>
            </a:r>
            <a:r>
              <a:rPr lang="en-AU" sz="2800" b="1" dirty="0">
                <a:solidFill>
                  <a:schemeClr val="accent1"/>
                </a:solidFill>
                <a:latin typeface="Iwona" pitchFamily="2" charset="0"/>
              </a:rPr>
              <a:t>trade-offs</a:t>
            </a:r>
          </a:p>
        </p:txBody>
      </p:sp>
      <p:sp>
        <p:nvSpPr>
          <p:cNvPr id="5" name="TextBox 4">
            <a:extLst>
              <a:ext uri="{FF2B5EF4-FFF2-40B4-BE49-F238E27FC236}">
                <a16:creationId xmlns:a16="http://schemas.microsoft.com/office/drawing/2014/main" id="{8EFAC0C9-8C12-BF4B-911B-3D7C1F8562DA}"/>
              </a:ext>
            </a:extLst>
          </p:cNvPr>
          <p:cNvSpPr txBox="1"/>
          <p:nvPr/>
        </p:nvSpPr>
        <p:spPr>
          <a:xfrm>
            <a:off x="4292537" y="6086445"/>
            <a:ext cx="6375463"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1000 bootstrap replicates of models of deposited conspecific and </a:t>
            </a:r>
            <a:r>
              <a:rPr lang="en-AU" sz="1200" dirty="0" err="1">
                <a:solidFill>
                  <a:schemeClr val="tx1">
                    <a:lumMod val="50000"/>
                    <a:lumOff val="50000"/>
                  </a:schemeClr>
                </a:solidFill>
                <a:latin typeface="Iwona Light" pitchFamily="2" charset="0"/>
              </a:rPr>
              <a:t>heterospecific</a:t>
            </a:r>
            <a:r>
              <a:rPr lang="en-AU" sz="1200" dirty="0">
                <a:solidFill>
                  <a:schemeClr val="tx1">
                    <a:lumMod val="50000"/>
                    <a:lumOff val="50000"/>
                  </a:schemeClr>
                </a:solidFill>
                <a:latin typeface="Iwona Light" pitchFamily="2" charset="0"/>
              </a:rPr>
              <a:t> pollen</a:t>
            </a:r>
          </a:p>
        </p:txBody>
      </p:sp>
      <p:sp>
        <p:nvSpPr>
          <p:cNvPr id="22" name="Rectangle 21">
            <a:extLst>
              <a:ext uri="{FF2B5EF4-FFF2-40B4-BE49-F238E27FC236}">
                <a16:creationId xmlns:a16="http://schemas.microsoft.com/office/drawing/2014/main" id="{D064BC57-C4B7-B948-9B5A-96763D3961B8}"/>
              </a:ext>
            </a:extLst>
          </p:cNvPr>
          <p:cNvSpPr/>
          <p:nvPr/>
        </p:nvSpPr>
        <p:spPr>
          <a:xfrm>
            <a:off x="1422400" y="1747967"/>
            <a:ext cx="9169400" cy="803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C0F5D3F3-D399-9441-A9D3-64AA8318D311}"/>
              </a:ext>
            </a:extLst>
          </p:cNvPr>
          <p:cNvCxnSpPr>
            <a:cxnSpLocks/>
          </p:cNvCxnSpPr>
          <p:nvPr/>
        </p:nvCxnSpPr>
        <p:spPr>
          <a:xfrm>
            <a:off x="3488266"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C99D05-41C7-3445-9EA6-9193FA1A7A0F}"/>
              </a:ext>
            </a:extLst>
          </p:cNvPr>
          <p:cNvCxnSpPr>
            <a:cxnSpLocks/>
          </p:cNvCxnSpPr>
          <p:nvPr/>
        </p:nvCxnSpPr>
        <p:spPr>
          <a:xfrm>
            <a:off x="8661400"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7D6D599-00BF-EF46-94F4-2D308F06F3D7}"/>
              </a:ext>
            </a:extLst>
          </p:cNvPr>
          <p:cNvGrpSpPr/>
          <p:nvPr/>
        </p:nvGrpSpPr>
        <p:grpSpPr>
          <a:xfrm>
            <a:off x="6929836" y="5393270"/>
            <a:ext cx="3402214" cy="338554"/>
            <a:chOff x="1724643" y="1217688"/>
            <a:chExt cx="3402214" cy="338554"/>
          </a:xfrm>
        </p:grpSpPr>
        <p:sp>
          <p:nvSpPr>
            <p:cNvPr id="16" name="TextBox 15">
              <a:extLst>
                <a:ext uri="{FF2B5EF4-FFF2-40B4-BE49-F238E27FC236}">
                  <a16:creationId xmlns:a16="http://schemas.microsoft.com/office/drawing/2014/main" id="{EFA70AD0-0C31-904A-B048-A204A204EA54}"/>
                </a:ext>
              </a:extLst>
            </p:cNvPr>
            <p:cNvSpPr txBox="1"/>
            <p:nvPr/>
          </p:nvSpPr>
          <p:spPr>
            <a:xfrm>
              <a:off x="3456207" y="1217688"/>
              <a:ext cx="1670650" cy="338554"/>
            </a:xfrm>
            <a:prstGeom prst="rect">
              <a:avLst/>
            </a:prstGeom>
            <a:noFill/>
          </p:spPr>
          <p:txBody>
            <a:bodyPr wrap="none" rtlCol="0">
              <a:spAutoFit/>
            </a:bodyPr>
            <a:lstStyle/>
            <a:p>
              <a:r>
                <a:rPr lang="en-AU" sz="1600" b="1" dirty="0">
                  <a:latin typeface="Iwona Light" pitchFamily="2" charset="0"/>
                </a:rPr>
                <a:t>positive effect →</a:t>
              </a:r>
            </a:p>
          </p:txBody>
        </p:sp>
        <p:sp>
          <p:nvSpPr>
            <p:cNvPr id="17" name="TextBox 16">
              <a:extLst>
                <a:ext uri="{FF2B5EF4-FFF2-40B4-BE49-F238E27FC236}">
                  <a16:creationId xmlns:a16="http://schemas.microsoft.com/office/drawing/2014/main" id="{C3EA05C2-DEF1-E649-A199-351287D2C107}"/>
                </a:ext>
              </a:extLst>
            </p:cNvPr>
            <p:cNvSpPr txBox="1"/>
            <p:nvPr/>
          </p:nvSpPr>
          <p:spPr>
            <a:xfrm>
              <a:off x="1724643" y="1217688"/>
              <a:ext cx="1731564" cy="338554"/>
            </a:xfrm>
            <a:prstGeom prst="rect">
              <a:avLst/>
            </a:prstGeom>
            <a:noFill/>
          </p:spPr>
          <p:txBody>
            <a:bodyPr wrap="none" rtlCol="0">
              <a:spAutoFit/>
            </a:bodyPr>
            <a:lstStyle/>
            <a:p>
              <a:pPr algn="r"/>
              <a:r>
                <a:rPr lang="en-AU" sz="1600" b="1" dirty="0">
                  <a:solidFill>
                    <a:schemeClr val="bg2">
                      <a:lumMod val="75000"/>
                    </a:schemeClr>
                  </a:solidFill>
                  <a:latin typeface="Iwona Light" pitchFamily="2" charset="0"/>
                </a:rPr>
                <a:t>← negative effect</a:t>
              </a:r>
            </a:p>
          </p:txBody>
        </p:sp>
      </p:grpSp>
      <p:sp>
        <p:nvSpPr>
          <p:cNvPr id="20" name="TextBox 19">
            <a:extLst>
              <a:ext uri="{FF2B5EF4-FFF2-40B4-BE49-F238E27FC236}">
                <a16:creationId xmlns:a16="http://schemas.microsoft.com/office/drawing/2014/main" id="{C7158CBC-513F-3848-9B5D-619A77847DEE}"/>
              </a:ext>
            </a:extLst>
          </p:cNvPr>
          <p:cNvSpPr txBox="1"/>
          <p:nvPr/>
        </p:nvSpPr>
        <p:spPr>
          <a:xfrm>
            <a:off x="2343567" y="1224746"/>
            <a:ext cx="2289409"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quantity</a:t>
            </a:r>
            <a:endParaRPr lang="en-AU" sz="2000" b="1" dirty="0">
              <a:solidFill>
                <a:schemeClr val="accent1"/>
              </a:solidFill>
              <a:latin typeface="Iwona Light" pitchFamily="2" charset="0"/>
            </a:endParaRPr>
          </a:p>
        </p:txBody>
      </p:sp>
      <p:sp>
        <p:nvSpPr>
          <p:cNvPr id="21" name="TextBox 20">
            <a:extLst>
              <a:ext uri="{FF2B5EF4-FFF2-40B4-BE49-F238E27FC236}">
                <a16:creationId xmlns:a16="http://schemas.microsoft.com/office/drawing/2014/main" id="{C1643641-0D07-3F45-9B67-55017C388383}"/>
              </a:ext>
            </a:extLst>
          </p:cNvPr>
          <p:cNvSpPr txBox="1"/>
          <p:nvPr/>
        </p:nvSpPr>
        <p:spPr>
          <a:xfrm>
            <a:off x="7644135" y="1224746"/>
            <a:ext cx="2034531"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purity</a:t>
            </a:r>
            <a:endParaRPr lang="en-AU" sz="2000" b="1" dirty="0">
              <a:solidFill>
                <a:schemeClr val="accent1"/>
              </a:solidFill>
              <a:latin typeface="Iwona Light" pitchFamily="2" charset="0"/>
            </a:endParaRPr>
          </a:p>
        </p:txBody>
      </p:sp>
      <p:grpSp>
        <p:nvGrpSpPr>
          <p:cNvPr id="19" name="Group 18">
            <a:extLst>
              <a:ext uri="{FF2B5EF4-FFF2-40B4-BE49-F238E27FC236}">
                <a16:creationId xmlns:a16="http://schemas.microsoft.com/office/drawing/2014/main" id="{42CBEF08-344F-0B45-BBC0-D4F95FCE9861}"/>
              </a:ext>
            </a:extLst>
          </p:cNvPr>
          <p:cNvGrpSpPr/>
          <p:nvPr/>
        </p:nvGrpSpPr>
        <p:grpSpPr>
          <a:xfrm>
            <a:off x="1756702" y="5393270"/>
            <a:ext cx="3330080" cy="338554"/>
            <a:chOff x="1756702" y="1225721"/>
            <a:chExt cx="3330080" cy="338554"/>
          </a:xfrm>
        </p:grpSpPr>
        <p:sp>
          <p:nvSpPr>
            <p:cNvPr id="23" name="TextBox 22">
              <a:extLst>
                <a:ext uri="{FF2B5EF4-FFF2-40B4-BE49-F238E27FC236}">
                  <a16:creationId xmlns:a16="http://schemas.microsoft.com/office/drawing/2014/main" id="{6E4607DA-3B42-2240-B1E7-D875ACFFA5C9}"/>
                </a:ext>
              </a:extLst>
            </p:cNvPr>
            <p:cNvSpPr txBox="1"/>
            <p:nvPr/>
          </p:nvSpPr>
          <p:spPr>
            <a:xfrm>
              <a:off x="3488267" y="1225721"/>
              <a:ext cx="1598515" cy="338554"/>
            </a:xfrm>
            <a:prstGeom prst="rect">
              <a:avLst/>
            </a:prstGeom>
            <a:noFill/>
          </p:spPr>
          <p:txBody>
            <a:bodyPr wrap="none" rtlCol="0" anchor="ctr">
              <a:spAutoFit/>
            </a:bodyPr>
            <a:lstStyle/>
            <a:p>
              <a:r>
                <a:rPr lang="en-AU" sz="1600" dirty="0">
                  <a:solidFill>
                    <a:schemeClr val="bg2">
                      <a:lumMod val="75000"/>
                    </a:schemeClr>
                  </a:solidFill>
                  <a:latin typeface="Iwona Light" pitchFamily="2" charset="0"/>
                </a:rPr>
                <a:t>positive effect →</a:t>
              </a:r>
            </a:p>
          </p:txBody>
        </p:sp>
        <p:sp>
          <p:nvSpPr>
            <p:cNvPr id="24" name="TextBox 23">
              <a:extLst>
                <a:ext uri="{FF2B5EF4-FFF2-40B4-BE49-F238E27FC236}">
                  <a16:creationId xmlns:a16="http://schemas.microsoft.com/office/drawing/2014/main" id="{2C5AC498-5C58-8545-A64C-B50492294D8E}"/>
                </a:ext>
              </a:extLst>
            </p:cNvPr>
            <p:cNvSpPr txBox="1"/>
            <p:nvPr/>
          </p:nvSpPr>
          <p:spPr>
            <a:xfrm>
              <a:off x="1756702" y="1225721"/>
              <a:ext cx="1731564" cy="338554"/>
            </a:xfrm>
            <a:prstGeom prst="rect">
              <a:avLst/>
            </a:prstGeom>
            <a:noFill/>
          </p:spPr>
          <p:txBody>
            <a:bodyPr wrap="none" rtlCol="0" anchor="ctr">
              <a:spAutoFit/>
            </a:bodyPr>
            <a:lstStyle/>
            <a:p>
              <a:pPr algn="r"/>
              <a:r>
                <a:rPr lang="en-AU" sz="1600" b="1" dirty="0">
                  <a:latin typeface="Iwona Light" pitchFamily="2" charset="0"/>
                </a:rPr>
                <a:t>← negative effect</a:t>
              </a:r>
              <a:endParaRPr lang="en-AU" sz="1600" b="1" dirty="0">
                <a:solidFill>
                  <a:schemeClr val="accent1"/>
                </a:solidFill>
                <a:latin typeface="Iwona Light" pitchFamily="2" charset="0"/>
              </a:endParaRPr>
            </a:p>
          </p:txBody>
        </p:sp>
      </p:grpSp>
    </p:spTree>
    <p:extLst>
      <p:ext uri="{BB962C8B-B14F-4D97-AF65-F5344CB8AC3E}">
        <p14:creationId xmlns:p14="http://schemas.microsoft.com/office/powerpoint/2010/main" val="3175455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2F6F5-9BDD-8F4D-8CEA-6A4468D65625}"/>
              </a:ext>
            </a:extLst>
          </p:cNvPr>
          <p:cNvPicPr>
            <a:picLocks noChangeAspect="1"/>
          </p:cNvPicPr>
          <p:nvPr/>
        </p:nvPicPr>
        <p:blipFill>
          <a:blip r:embed="rId2">
            <a:grayscl/>
          </a:blip>
          <a:stretch>
            <a:fillRect/>
          </a:stretch>
        </p:blipFill>
        <p:spPr>
          <a:xfrm>
            <a:off x="1524000" y="571500"/>
            <a:ext cx="9144000" cy="5715000"/>
          </a:xfrm>
          <a:prstGeom prst="rect">
            <a:avLst/>
          </a:prstGeom>
        </p:spPr>
      </p:pic>
      <p:sp>
        <p:nvSpPr>
          <p:cNvPr id="18" name="Rectangle 17">
            <a:extLst>
              <a:ext uri="{FF2B5EF4-FFF2-40B4-BE49-F238E27FC236}">
                <a16:creationId xmlns:a16="http://schemas.microsoft.com/office/drawing/2014/main" id="{27EB3E39-3EB2-BB45-992E-4805006649BB}"/>
              </a:ext>
            </a:extLst>
          </p:cNvPr>
          <p:cNvSpPr/>
          <p:nvPr/>
        </p:nvSpPr>
        <p:spPr>
          <a:xfrm>
            <a:off x="1422400" y="2590800"/>
            <a:ext cx="9169400" cy="27255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42C73DC-DC6E-C641-89A1-096B203E4243}"/>
              </a:ext>
            </a:extLst>
          </p:cNvPr>
          <p:cNvSpPr txBox="1"/>
          <p:nvPr/>
        </p:nvSpPr>
        <p:spPr>
          <a:xfrm>
            <a:off x="1221151" y="571500"/>
            <a:ext cx="9749785" cy="523220"/>
          </a:xfrm>
          <a:prstGeom prst="rect">
            <a:avLst/>
          </a:prstGeom>
          <a:noFill/>
        </p:spPr>
        <p:txBody>
          <a:bodyPr wrap="none" rtlCol="0">
            <a:spAutoFit/>
          </a:bodyPr>
          <a:lstStyle/>
          <a:p>
            <a:pPr algn="ctr"/>
            <a:r>
              <a:rPr lang="en-AU" sz="2800" dirty="0">
                <a:latin typeface="Iwona" pitchFamily="2" charset="0"/>
              </a:rPr>
              <a:t>having lots of pollen transferred by visitors also has </a:t>
            </a:r>
            <a:r>
              <a:rPr lang="en-AU" sz="2800" b="1" dirty="0">
                <a:solidFill>
                  <a:schemeClr val="accent1"/>
                </a:solidFill>
                <a:latin typeface="Iwona" pitchFamily="2" charset="0"/>
              </a:rPr>
              <a:t>trade-offs</a:t>
            </a:r>
          </a:p>
        </p:txBody>
      </p:sp>
      <p:sp>
        <p:nvSpPr>
          <p:cNvPr id="5" name="TextBox 4">
            <a:extLst>
              <a:ext uri="{FF2B5EF4-FFF2-40B4-BE49-F238E27FC236}">
                <a16:creationId xmlns:a16="http://schemas.microsoft.com/office/drawing/2014/main" id="{8EFAC0C9-8C12-BF4B-911B-3D7C1F8562DA}"/>
              </a:ext>
            </a:extLst>
          </p:cNvPr>
          <p:cNvSpPr txBox="1"/>
          <p:nvPr/>
        </p:nvSpPr>
        <p:spPr>
          <a:xfrm>
            <a:off x="4292537" y="6086445"/>
            <a:ext cx="6375463" cy="276999"/>
          </a:xfrm>
          <a:prstGeom prst="rect">
            <a:avLst/>
          </a:prstGeom>
          <a:noFill/>
        </p:spPr>
        <p:txBody>
          <a:bodyPr wrap="none" rtlCol="0">
            <a:spAutoFit/>
          </a:bodyPr>
          <a:lstStyle/>
          <a:p>
            <a:pPr algn="r"/>
            <a:r>
              <a:rPr lang="en-AU" sz="1200" dirty="0">
                <a:solidFill>
                  <a:schemeClr val="tx1">
                    <a:lumMod val="50000"/>
                    <a:lumOff val="50000"/>
                  </a:schemeClr>
                </a:solidFill>
                <a:latin typeface="Iwona Light" pitchFamily="2" charset="0"/>
              </a:rPr>
              <a:t>results of a 1000 bootstrap replicates of models of deposited conspecific and </a:t>
            </a:r>
            <a:r>
              <a:rPr lang="en-AU" sz="1200" dirty="0" err="1">
                <a:solidFill>
                  <a:schemeClr val="tx1">
                    <a:lumMod val="50000"/>
                    <a:lumOff val="50000"/>
                  </a:schemeClr>
                </a:solidFill>
                <a:latin typeface="Iwona Light" pitchFamily="2" charset="0"/>
              </a:rPr>
              <a:t>heterospecific</a:t>
            </a:r>
            <a:r>
              <a:rPr lang="en-AU" sz="1200" dirty="0">
                <a:solidFill>
                  <a:schemeClr val="tx1">
                    <a:lumMod val="50000"/>
                    <a:lumOff val="50000"/>
                  </a:schemeClr>
                </a:solidFill>
                <a:latin typeface="Iwona Light" pitchFamily="2" charset="0"/>
              </a:rPr>
              <a:t> pollen</a:t>
            </a:r>
          </a:p>
        </p:txBody>
      </p:sp>
      <p:sp>
        <p:nvSpPr>
          <p:cNvPr id="22" name="Rectangle 21">
            <a:extLst>
              <a:ext uri="{FF2B5EF4-FFF2-40B4-BE49-F238E27FC236}">
                <a16:creationId xmlns:a16="http://schemas.microsoft.com/office/drawing/2014/main" id="{D064BC57-C4B7-B948-9B5A-96763D3961B8}"/>
              </a:ext>
            </a:extLst>
          </p:cNvPr>
          <p:cNvSpPr/>
          <p:nvPr/>
        </p:nvSpPr>
        <p:spPr>
          <a:xfrm flipV="1">
            <a:off x="1422400" y="1676401"/>
            <a:ext cx="9169400" cy="71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C0F5D3F3-D399-9441-A9D3-64AA8318D311}"/>
              </a:ext>
            </a:extLst>
          </p:cNvPr>
          <p:cNvCxnSpPr>
            <a:cxnSpLocks/>
          </p:cNvCxnSpPr>
          <p:nvPr/>
        </p:nvCxnSpPr>
        <p:spPr>
          <a:xfrm>
            <a:off x="3488266"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C99D05-41C7-3445-9EA6-9193FA1A7A0F}"/>
              </a:ext>
            </a:extLst>
          </p:cNvPr>
          <p:cNvCxnSpPr>
            <a:cxnSpLocks/>
          </p:cNvCxnSpPr>
          <p:nvPr/>
        </p:nvCxnSpPr>
        <p:spPr>
          <a:xfrm>
            <a:off x="8661400" y="1701800"/>
            <a:ext cx="0" cy="3479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9294BC-7B0F-5A48-82C5-0B58AF775B8C}"/>
              </a:ext>
            </a:extLst>
          </p:cNvPr>
          <p:cNvGrpSpPr/>
          <p:nvPr/>
        </p:nvGrpSpPr>
        <p:grpSpPr>
          <a:xfrm>
            <a:off x="1825631" y="5393270"/>
            <a:ext cx="3333286" cy="338554"/>
            <a:chOff x="1825631" y="1225721"/>
            <a:chExt cx="3333286" cy="338554"/>
          </a:xfrm>
        </p:grpSpPr>
        <p:sp>
          <p:nvSpPr>
            <p:cNvPr id="9" name="TextBox 8">
              <a:extLst>
                <a:ext uri="{FF2B5EF4-FFF2-40B4-BE49-F238E27FC236}">
                  <a16:creationId xmlns:a16="http://schemas.microsoft.com/office/drawing/2014/main" id="{39105AC8-D4CB-F344-B55C-7BCE85A443DA}"/>
                </a:ext>
              </a:extLst>
            </p:cNvPr>
            <p:cNvSpPr txBox="1"/>
            <p:nvPr/>
          </p:nvSpPr>
          <p:spPr>
            <a:xfrm>
              <a:off x="3488267" y="1225721"/>
              <a:ext cx="1670650" cy="338554"/>
            </a:xfrm>
            <a:prstGeom prst="rect">
              <a:avLst/>
            </a:prstGeom>
            <a:noFill/>
          </p:spPr>
          <p:txBody>
            <a:bodyPr wrap="none" rtlCol="0" anchor="ctr">
              <a:spAutoFit/>
            </a:bodyPr>
            <a:lstStyle/>
            <a:p>
              <a:r>
                <a:rPr lang="en-AU" sz="1600" b="1" dirty="0">
                  <a:latin typeface="Iwona Light" pitchFamily="2" charset="0"/>
                </a:rPr>
                <a:t>positive effect →</a:t>
              </a:r>
            </a:p>
          </p:txBody>
        </p:sp>
        <p:sp>
          <p:nvSpPr>
            <p:cNvPr id="11" name="TextBox 10">
              <a:extLst>
                <a:ext uri="{FF2B5EF4-FFF2-40B4-BE49-F238E27FC236}">
                  <a16:creationId xmlns:a16="http://schemas.microsoft.com/office/drawing/2014/main" id="{5E296975-71C9-4441-948A-3A4D454B5241}"/>
                </a:ext>
              </a:extLst>
            </p:cNvPr>
            <p:cNvSpPr txBox="1"/>
            <p:nvPr/>
          </p:nvSpPr>
          <p:spPr>
            <a:xfrm>
              <a:off x="1825631" y="1225721"/>
              <a:ext cx="1662635" cy="338554"/>
            </a:xfrm>
            <a:prstGeom prst="rect">
              <a:avLst/>
            </a:prstGeom>
            <a:noFill/>
          </p:spPr>
          <p:txBody>
            <a:bodyPr wrap="none" rtlCol="0" anchor="ctr">
              <a:spAutoFit/>
            </a:bodyPr>
            <a:lstStyle/>
            <a:p>
              <a:pPr algn="r"/>
              <a:r>
                <a:rPr lang="en-AU" sz="1600" dirty="0">
                  <a:solidFill>
                    <a:schemeClr val="bg2">
                      <a:lumMod val="75000"/>
                    </a:schemeClr>
                  </a:solidFill>
                  <a:latin typeface="Iwona Light" pitchFamily="2" charset="0"/>
                </a:rPr>
                <a:t>← negative effect</a:t>
              </a:r>
            </a:p>
          </p:txBody>
        </p:sp>
      </p:grpSp>
      <p:sp>
        <p:nvSpPr>
          <p:cNvPr id="20" name="TextBox 19">
            <a:extLst>
              <a:ext uri="{FF2B5EF4-FFF2-40B4-BE49-F238E27FC236}">
                <a16:creationId xmlns:a16="http://schemas.microsoft.com/office/drawing/2014/main" id="{C7158CBC-513F-3848-9B5D-619A77847DEE}"/>
              </a:ext>
            </a:extLst>
          </p:cNvPr>
          <p:cNvSpPr txBox="1"/>
          <p:nvPr/>
        </p:nvSpPr>
        <p:spPr>
          <a:xfrm>
            <a:off x="2343567" y="1224746"/>
            <a:ext cx="2289409"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quantity</a:t>
            </a:r>
            <a:endParaRPr lang="en-AU" sz="2000" b="1" dirty="0">
              <a:solidFill>
                <a:schemeClr val="accent1"/>
              </a:solidFill>
              <a:latin typeface="Iwona Light" pitchFamily="2" charset="0"/>
            </a:endParaRPr>
          </a:p>
        </p:txBody>
      </p:sp>
      <p:sp>
        <p:nvSpPr>
          <p:cNvPr id="21" name="TextBox 20">
            <a:extLst>
              <a:ext uri="{FF2B5EF4-FFF2-40B4-BE49-F238E27FC236}">
                <a16:creationId xmlns:a16="http://schemas.microsoft.com/office/drawing/2014/main" id="{C1643641-0D07-3F45-9B67-55017C388383}"/>
              </a:ext>
            </a:extLst>
          </p:cNvPr>
          <p:cNvSpPr txBox="1"/>
          <p:nvPr/>
        </p:nvSpPr>
        <p:spPr>
          <a:xfrm>
            <a:off x="7644135" y="1224746"/>
            <a:ext cx="2034531" cy="400110"/>
          </a:xfrm>
          <a:prstGeom prst="rect">
            <a:avLst/>
          </a:prstGeom>
          <a:noFill/>
        </p:spPr>
        <p:txBody>
          <a:bodyPr wrap="none" rtlCol="0">
            <a:spAutoFit/>
          </a:bodyPr>
          <a:lstStyle/>
          <a:p>
            <a:pPr algn="ctr"/>
            <a:r>
              <a:rPr lang="en-AU" sz="2000" dirty="0">
                <a:latin typeface="Iwona Light" pitchFamily="2" charset="0"/>
              </a:rPr>
              <a:t>pollination </a:t>
            </a:r>
            <a:r>
              <a:rPr lang="en-AU" sz="2000" b="1" dirty="0">
                <a:latin typeface="Iwona Light" pitchFamily="2" charset="0"/>
              </a:rPr>
              <a:t>purity</a:t>
            </a:r>
            <a:endParaRPr lang="en-AU" sz="2000" b="1" dirty="0">
              <a:solidFill>
                <a:schemeClr val="accent1"/>
              </a:solidFill>
              <a:latin typeface="Iwona Light" pitchFamily="2" charset="0"/>
            </a:endParaRPr>
          </a:p>
        </p:txBody>
      </p:sp>
      <p:grpSp>
        <p:nvGrpSpPr>
          <p:cNvPr id="23" name="Group 22">
            <a:extLst>
              <a:ext uri="{FF2B5EF4-FFF2-40B4-BE49-F238E27FC236}">
                <a16:creationId xmlns:a16="http://schemas.microsoft.com/office/drawing/2014/main" id="{554C3890-88F4-3C4D-A5BA-494CFFDB775E}"/>
              </a:ext>
            </a:extLst>
          </p:cNvPr>
          <p:cNvGrpSpPr/>
          <p:nvPr/>
        </p:nvGrpSpPr>
        <p:grpSpPr>
          <a:xfrm>
            <a:off x="6929836" y="5393270"/>
            <a:ext cx="3330079" cy="338554"/>
            <a:chOff x="1724643" y="1217688"/>
            <a:chExt cx="3330079" cy="338554"/>
          </a:xfrm>
        </p:grpSpPr>
        <p:sp>
          <p:nvSpPr>
            <p:cNvPr id="24" name="TextBox 23">
              <a:extLst>
                <a:ext uri="{FF2B5EF4-FFF2-40B4-BE49-F238E27FC236}">
                  <a16:creationId xmlns:a16="http://schemas.microsoft.com/office/drawing/2014/main" id="{D89267B3-D759-F345-A5C4-7F4CB7ED2F30}"/>
                </a:ext>
              </a:extLst>
            </p:cNvPr>
            <p:cNvSpPr txBox="1"/>
            <p:nvPr/>
          </p:nvSpPr>
          <p:spPr>
            <a:xfrm>
              <a:off x="3456207" y="1217688"/>
              <a:ext cx="1598515" cy="338554"/>
            </a:xfrm>
            <a:prstGeom prst="rect">
              <a:avLst/>
            </a:prstGeom>
            <a:noFill/>
          </p:spPr>
          <p:txBody>
            <a:bodyPr wrap="none" rtlCol="0">
              <a:spAutoFit/>
            </a:bodyPr>
            <a:lstStyle/>
            <a:p>
              <a:r>
                <a:rPr lang="en-AU" sz="1600" dirty="0">
                  <a:solidFill>
                    <a:schemeClr val="bg2">
                      <a:lumMod val="75000"/>
                    </a:schemeClr>
                  </a:solidFill>
                  <a:latin typeface="Iwona Light" pitchFamily="2" charset="0"/>
                </a:rPr>
                <a:t>positive effect →</a:t>
              </a:r>
            </a:p>
          </p:txBody>
        </p:sp>
        <p:sp>
          <p:nvSpPr>
            <p:cNvPr id="25" name="TextBox 24">
              <a:extLst>
                <a:ext uri="{FF2B5EF4-FFF2-40B4-BE49-F238E27FC236}">
                  <a16:creationId xmlns:a16="http://schemas.microsoft.com/office/drawing/2014/main" id="{0C7095B2-EBF6-924C-BF4F-035434441F83}"/>
                </a:ext>
              </a:extLst>
            </p:cNvPr>
            <p:cNvSpPr txBox="1"/>
            <p:nvPr/>
          </p:nvSpPr>
          <p:spPr>
            <a:xfrm>
              <a:off x="1724643" y="1217688"/>
              <a:ext cx="1731564" cy="338554"/>
            </a:xfrm>
            <a:prstGeom prst="rect">
              <a:avLst/>
            </a:prstGeom>
            <a:noFill/>
          </p:spPr>
          <p:txBody>
            <a:bodyPr wrap="none" rtlCol="0">
              <a:spAutoFit/>
            </a:bodyPr>
            <a:lstStyle/>
            <a:p>
              <a:pPr algn="r"/>
              <a:r>
                <a:rPr lang="en-AU" sz="1600" b="1" dirty="0">
                  <a:latin typeface="Iwona Light" pitchFamily="2" charset="0"/>
                </a:rPr>
                <a:t>← negative effect</a:t>
              </a:r>
              <a:endParaRPr lang="en-AU" sz="1600" b="1" dirty="0">
                <a:solidFill>
                  <a:schemeClr val="accent1"/>
                </a:solidFill>
                <a:latin typeface="Iwona Light" pitchFamily="2" charset="0"/>
              </a:endParaRPr>
            </a:p>
          </p:txBody>
        </p:sp>
      </p:grpSp>
    </p:spTree>
    <p:extLst>
      <p:ext uri="{BB962C8B-B14F-4D97-AF65-F5344CB8AC3E}">
        <p14:creationId xmlns:p14="http://schemas.microsoft.com/office/powerpoint/2010/main" val="3964977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6835A-35FC-9945-A4C5-3E93A01AA1DB}"/>
              </a:ext>
            </a:extLst>
          </p:cNvPr>
          <p:cNvSpPr txBox="1"/>
          <p:nvPr/>
        </p:nvSpPr>
        <p:spPr>
          <a:xfrm>
            <a:off x="2163674" y="1565024"/>
            <a:ext cx="7864652" cy="954107"/>
          </a:xfrm>
          <a:prstGeom prst="rect">
            <a:avLst/>
          </a:prstGeom>
          <a:noFill/>
        </p:spPr>
        <p:txBody>
          <a:bodyPr wrap="none" rtlCol="0">
            <a:spAutoFit/>
          </a:bodyPr>
          <a:lstStyle/>
          <a:p>
            <a:pPr algn="ctr"/>
            <a:r>
              <a:rPr lang="en-AU" sz="2800" dirty="0">
                <a:latin typeface="Iwona" pitchFamily="2" charset="0"/>
              </a:rPr>
              <a:t>variables that are mediated by number of partners</a:t>
            </a:r>
          </a:p>
          <a:p>
            <a:pPr algn="ctr"/>
            <a:r>
              <a:rPr lang="en-AU" sz="2800" dirty="0">
                <a:latin typeface="Iwona" pitchFamily="2" charset="0"/>
              </a:rPr>
              <a:t>induce </a:t>
            </a:r>
            <a:r>
              <a:rPr lang="en-AU" sz="2800" b="1" dirty="0">
                <a:solidFill>
                  <a:schemeClr val="accent1"/>
                </a:solidFill>
                <a:latin typeface="Iwona" pitchFamily="2" charset="0"/>
              </a:rPr>
              <a:t>trade-offs</a:t>
            </a:r>
          </a:p>
        </p:txBody>
      </p:sp>
      <p:sp>
        <p:nvSpPr>
          <p:cNvPr id="3" name="TextBox 2">
            <a:extLst>
              <a:ext uri="{FF2B5EF4-FFF2-40B4-BE49-F238E27FC236}">
                <a16:creationId xmlns:a16="http://schemas.microsoft.com/office/drawing/2014/main" id="{E6C1FB71-AD77-6A45-8C5C-B72C2E963BD7}"/>
              </a:ext>
            </a:extLst>
          </p:cNvPr>
          <p:cNvSpPr txBox="1"/>
          <p:nvPr/>
        </p:nvSpPr>
        <p:spPr>
          <a:xfrm>
            <a:off x="4237157" y="2798919"/>
            <a:ext cx="3717684" cy="892552"/>
          </a:xfrm>
          <a:prstGeom prst="rect">
            <a:avLst/>
          </a:prstGeom>
          <a:noFill/>
        </p:spPr>
        <p:txBody>
          <a:bodyPr wrap="none" rtlCol="0">
            <a:spAutoFit/>
          </a:bodyPr>
          <a:lstStyle/>
          <a:p>
            <a:pPr algn="ctr"/>
            <a:r>
              <a:rPr lang="en-AU" sz="2800" dirty="0">
                <a:latin typeface="Iwona" pitchFamily="2" charset="0"/>
              </a:rPr>
              <a:t>in the short term</a:t>
            </a:r>
          </a:p>
          <a:p>
            <a:pPr algn="ctr"/>
            <a:r>
              <a:rPr lang="en-AU" sz="2400" dirty="0">
                <a:latin typeface="Iwona Light" pitchFamily="2" charset="0"/>
              </a:rPr>
              <a:t>(abundance, visit potential)</a:t>
            </a:r>
            <a:endParaRPr lang="en-AU" sz="2400" dirty="0">
              <a:solidFill>
                <a:schemeClr val="accent1"/>
              </a:solidFill>
              <a:latin typeface="Iwona Light" pitchFamily="2" charset="0"/>
            </a:endParaRPr>
          </a:p>
        </p:txBody>
      </p:sp>
      <p:sp>
        <p:nvSpPr>
          <p:cNvPr id="4" name="TextBox 3">
            <a:extLst>
              <a:ext uri="{FF2B5EF4-FFF2-40B4-BE49-F238E27FC236}">
                <a16:creationId xmlns:a16="http://schemas.microsoft.com/office/drawing/2014/main" id="{B213B601-59F8-8E4F-9D45-38AA033E5676}"/>
              </a:ext>
            </a:extLst>
          </p:cNvPr>
          <p:cNvSpPr txBox="1"/>
          <p:nvPr/>
        </p:nvSpPr>
        <p:spPr>
          <a:xfrm>
            <a:off x="3428442" y="3971260"/>
            <a:ext cx="5335115" cy="892552"/>
          </a:xfrm>
          <a:prstGeom prst="rect">
            <a:avLst/>
          </a:prstGeom>
          <a:noFill/>
        </p:spPr>
        <p:txBody>
          <a:bodyPr wrap="none" rtlCol="0">
            <a:spAutoFit/>
          </a:bodyPr>
          <a:lstStyle/>
          <a:p>
            <a:pPr algn="ctr"/>
            <a:r>
              <a:rPr lang="en-AU" sz="2800" dirty="0">
                <a:latin typeface="Iwona" pitchFamily="2" charset="0"/>
              </a:rPr>
              <a:t>and in the long term</a:t>
            </a:r>
          </a:p>
          <a:p>
            <a:pPr algn="ctr"/>
            <a:r>
              <a:rPr lang="en-AU" sz="2400" dirty="0">
                <a:latin typeface="Iwona Light" pitchFamily="2" charset="0"/>
              </a:rPr>
              <a:t>(functional originality, # shared species)</a:t>
            </a:r>
            <a:endParaRPr lang="en-AU" sz="2400" dirty="0">
              <a:solidFill>
                <a:schemeClr val="accent1"/>
              </a:solidFill>
              <a:latin typeface="Iwona Light" pitchFamily="2" charset="0"/>
            </a:endParaRPr>
          </a:p>
        </p:txBody>
      </p:sp>
    </p:spTree>
    <p:extLst>
      <p:ext uri="{BB962C8B-B14F-4D97-AF65-F5344CB8AC3E}">
        <p14:creationId xmlns:p14="http://schemas.microsoft.com/office/powerpoint/2010/main" val="131708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DF92D8-8F8D-7D4C-9765-3EBFD525C847}"/>
              </a:ext>
            </a:extLst>
          </p:cNvPr>
          <p:cNvSpPr txBox="1"/>
          <p:nvPr/>
        </p:nvSpPr>
        <p:spPr>
          <a:xfrm>
            <a:off x="2126998" y="3171745"/>
            <a:ext cx="7938004" cy="1200329"/>
          </a:xfrm>
          <a:prstGeom prst="rect">
            <a:avLst/>
          </a:prstGeom>
          <a:noFill/>
        </p:spPr>
        <p:txBody>
          <a:bodyPr wrap="square" rtlCol="0">
            <a:spAutoFit/>
          </a:bodyPr>
          <a:lstStyle/>
          <a:p>
            <a:pPr algn="ctr"/>
            <a:r>
              <a:rPr lang="en-AU" sz="3600" dirty="0">
                <a:latin typeface="Iwona" pitchFamily="2" charset="0"/>
              </a:rPr>
              <a:t>STRUCTURAL CONTROLLABILITY</a:t>
            </a:r>
            <a:br>
              <a:rPr lang="en-AU" sz="3600" dirty="0">
                <a:latin typeface="Iwona" pitchFamily="2" charset="0"/>
              </a:rPr>
            </a:br>
            <a:r>
              <a:rPr lang="en-AU" sz="3600" dirty="0">
                <a:latin typeface="Iwona" pitchFamily="2" charset="0"/>
              </a:rPr>
              <a:t>OF NETWORKS</a:t>
            </a:r>
          </a:p>
        </p:txBody>
      </p:sp>
      <p:pic>
        <p:nvPicPr>
          <p:cNvPr id="2" name="Picture 1">
            <a:extLst>
              <a:ext uri="{FF2B5EF4-FFF2-40B4-BE49-F238E27FC236}">
                <a16:creationId xmlns:a16="http://schemas.microsoft.com/office/drawing/2014/main" id="{C9DE8B8C-D139-634B-A97E-1D217CF3261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30392" y="1955772"/>
            <a:ext cx="518690" cy="720000"/>
          </a:xfrm>
          <a:prstGeom prst="rect">
            <a:avLst/>
          </a:prstGeom>
        </p:spPr>
      </p:pic>
    </p:spTree>
    <p:extLst>
      <p:ext uri="{BB962C8B-B14F-4D97-AF65-F5344CB8AC3E}">
        <p14:creationId xmlns:p14="http://schemas.microsoft.com/office/powerpoint/2010/main" val="180402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958684-67A7-634B-8A00-B7A26A206478}"/>
              </a:ext>
            </a:extLst>
          </p:cNvPr>
          <p:cNvGrpSpPr/>
          <p:nvPr/>
        </p:nvGrpSpPr>
        <p:grpSpPr>
          <a:xfrm>
            <a:off x="4016751" y="2920395"/>
            <a:ext cx="4158498" cy="2150336"/>
            <a:chOff x="772030" y="1070965"/>
            <a:chExt cx="7685517" cy="3974134"/>
          </a:xfrm>
        </p:grpSpPr>
        <p:pic>
          <p:nvPicPr>
            <p:cNvPr id="8" name="Picture 7">
              <a:extLst>
                <a:ext uri="{FF2B5EF4-FFF2-40B4-BE49-F238E27FC236}">
                  <a16:creationId xmlns:a16="http://schemas.microsoft.com/office/drawing/2014/main" id="{B276B003-08D0-9649-B9DD-80261C151D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5617" y="2442565"/>
              <a:ext cx="1829018" cy="1828800"/>
            </a:xfrm>
            <a:prstGeom prst="ellipse">
              <a:avLst/>
            </a:prstGeom>
            <a:ln w="38100" cap="rnd" cmpd="sng">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6C84BC2B-8F93-D64F-B412-FD9A708830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9367" y="2442565"/>
              <a:ext cx="1827944" cy="1828800"/>
            </a:xfrm>
            <a:prstGeom prst="ellipse">
              <a:avLst/>
            </a:prstGeom>
            <a:ln w="38100" cap="rnd" cmpd="sng">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46C7B8DC-82EE-6343-809F-2D1584B392C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32043" y="2442565"/>
              <a:ext cx="1825504" cy="1828800"/>
            </a:xfrm>
            <a:prstGeom prst="ellipse">
              <a:avLst/>
            </a:prstGeom>
            <a:ln w="38100" cap="rnd" cmpd="sng">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2FBFB5A1-888C-0C40-A4B9-6E10EEDA9F6E}"/>
                </a:ext>
              </a:extLst>
            </p:cNvPr>
            <p:cNvSpPr txBox="1"/>
            <p:nvPr/>
          </p:nvSpPr>
          <p:spPr>
            <a:xfrm>
              <a:off x="7634133" y="4022094"/>
              <a:ext cx="184666" cy="369332"/>
            </a:xfrm>
            <a:prstGeom prst="rect">
              <a:avLst/>
            </a:prstGeom>
            <a:noFill/>
          </p:spPr>
          <p:txBody>
            <a:bodyPr wrap="none" rtlCol="0">
              <a:spAutoFit/>
            </a:bodyPr>
            <a:lstStyle/>
            <a:p>
              <a:endParaRPr lang="en-US" dirty="0"/>
            </a:p>
          </p:txBody>
        </p:sp>
        <p:cxnSp>
          <p:nvCxnSpPr>
            <p:cNvPr id="12" name="Straight Arrow Connector 11">
              <a:extLst>
                <a:ext uri="{FF2B5EF4-FFF2-40B4-BE49-F238E27FC236}">
                  <a16:creationId xmlns:a16="http://schemas.microsoft.com/office/drawing/2014/main" id="{970FF14C-26DF-CE43-AF5C-1C304D9530D4}"/>
                </a:ext>
              </a:extLst>
            </p:cNvPr>
            <p:cNvCxnSpPr>
              <a:stCxn id="9" idx="6"/>
              <a:endCxn id="11" idx="2"/>
            </p:cNvCxnSpPr>
            <p:nvPr/>
          </p:nvCxnSpPr>
          <p:spPr>
            <a:xfrm>
              <a:off x="2614635" y="3356965"/>
              <a:ext cx="1094732" cy="0"/>
            </a:xfrm>
            <a:prstGeom prst="straightConnector1">
              <a:avLst/>
            </a:prstGeom>
            <a:ln w="38100" cmpd="sng">
              <a:solidFill>
                <a:schemeClr val="tx1"/>
              </a:solidFill>
              <a:headEnd type="none"/>
              <a:tailEnd type="arrow" w="lg" len="lg"/>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2D948968-E93D-9342-9F3F-810FEF3B4D5D}"/>
                </a:ext>
              </a:extLst>
            </p:cNvPr>
            <p:cNvPicPr>
              <a:picLocks noChangeAspect="1"/>
            </p:cNvPicPr>
            <p:nvPr/>
          </p:nvPicPr>
          <p:blipFill>
            <a:blip r:embed="rId6"/>
            <a:stretch>
              <a:fillRect/>
            </a:stretch>
          </p:blipFill>
          <p:spPr>
            <a:xfrm>
              <a:off x="1594307" y="1070965"/>
              <a:ext cx="219456" cy="1371600"/>
            </a:xfrm>
            <a:prstGeom prst="rect">
              <a:avLst/>
            </a:prstGeom>
          </p:spPr>
        </p:pic>
        <p:grpSp>
          <p:nvGrpSpPr>
            <p:cNvPr id="14" name="Group 13">
              <a:extLst>
                <a:ext uri="{FF2B5EF4-FFF2-40B4-BE49-F238E27FC236}">
                  <a16:creationId xmlns:a16="http://schemas.microsoft.com/office/drawing/2014/main" id="{312E904C-9C3A-CF44-99FE-CF217F767216}"/>
                </a:ext>
              </a:extLst>
            </p:cNvPr>
            <p:cNvGrpSpPr/>
            <p:nvPr/>
          </p:nvGrpSpPr>
          <p:grpSpPr>
            <a:xfrm>
              <a:off x="1314014" y="4215910"/>
              <a:ext cx="6795571" cy="829189"/>
              <a:chOff x="1472755" y="4215910"/>
              <a:chExt cx="6795571" cy="829189"/>
            </a:xfrm>
          </p:grpSpPr>
          <p:sp>
            <p:nvSpPr>
              <p:cNvPr id="18" name="TextBox 17">
                <a:extLst>
                  <a:ext uri="{FF2B5EF4-FFF2-40B4-BE49-F238E27FC236}">
                    <a16:creationId xmlns:a16="http://schemas.microsoft.com/office/drawing/2014/main" id="{E945C2B4-11F9-8F4C-8111-7BA36322C228}"/>
                  </a:ext>
                </a:extLst>
              </p:cNvPr>
              <p:cNvSpPr txBox="1"/>
              <p:nvPr/>
            </p:nvSpPr>
            <p:spPr>
              <a:xfrm>
                <a:off x="1472755" y="4215910"/>
                <a:ext cx="806601" cy="827386"/>
              </a:xfrm>
              <a:prstGeom prst="rect">
                <a:avLst/>
              </a:prstGeom>
              <a:noFill/>
            </p:spPr>
            <p:txBody>
              <a:bodyPr wrap="none" rtlCol="0" anchor="ctr">
                <a:spAutoFit/>
              </a:bodyPr>
              <a:lstStyle/>
              <a:p>
                <a:pPr algn="ctr"/>
                <a:r>
                  <a:rPr lang="en-US" sz="2800" dirty="0">
                    <a:latin typeface="Helvetica Neue Light"/>
                    <a:cs typeface="Helvetica Neue Light"/>
                  </a:rPr>
                  <a:t>n</a:t>
                </a:r>
                <a:r>
                  <a:rPr lang="en-US" sz="2800" baseline="-25000" dirty="0">
                    <a:latin typeface="Helvetica Neue Light"/>
                    <a:cs typeface="Helvetica Neue Light"/>
                  </a:rPr>
                  <a:t>1</a:t>
                </a:r>
              </a:p>
            </p:txBody>
          </p:sp>
          <p:sp>
            <p:nvSpPr>
              <p:cNvPr id="19" name="TextBox 18">
                <a:extLst>
                  <a:ext uri="{FF2B5EF4-FFF2-40B4-BE49-F238E27FC236}">
                    <a16:creationId xmlns:a16="http://schemas.microsoft.com/office/drawing/2014/main" id="{0AEA2EB0-D8EC-F74B-8619-6F6020BD9BA3}"/>
                  </a:ext>
                </a:extLst>
              </p:cNvPr>
              <p:cNvSpPr txBox="1"/>
              <p:nvPr/>
            </p:nvSpPr>
            <p:spPr>
              <a:xfrm>
                <a:off x="4448159" y="4217713"/>
                <a:ext cx="806601" cy="827386"/>
              </a:xfrm>
              <a:prstGeom prst="rect">
                <a:avLst/>
              </a:prstGeom>
              <a:noFill/>
            </p:spPr>
            <p:txBody>
              <a:bodyPr wrap="none" rtlCol="0" anchor="ctr">
                <a:spAutoFit/>
              </a:bodyPr>
              <a:lstStyle/>
              <a:p>
                <a:pPr algn="ctr"/>
                <a:r>
                  <a:rPr lang="en-US" sz="2800" dirty="0">
                    <a:latin typeface="Helvetica Neue Light"/>
                    <a:cs typeface="Helvetica Neue Light"/>
                  </a:rPr>
                  <a:t>n</a:t>
                </a:r>
                <a:r>
                  <a:rPr lang="en-US" sz="2800" baseline="-25000" dirty="0">
                    <a:latin typeface="Helvetica Neue Light"/>
                    <a:cs typeface="Helvetica Neue Light"/>
                  </a:rPr>
                  <a:t>2</a:t>
                </a:r>
              </a:p>
            </p:txBody>
          </p:sp>
          <p:sp>
            <p:nvSpPr>
              <p:cNvPr id="20" name="TextBox 19">
                <a:extLst>
                  <a:ext uri="{FF2B5EF4-FFF2-40B4-BE49-F238E27FC236}">
                    <a16:creationId xmlns:a16="http://schemas.microsoft.com/office/drawing/2014/main" id="{BB8C09E5-5318-9046-931D-2118BC67082E}"/>
                  </a:ext>
                </a:extLst>
              </p:cNvPr>
              <p:cNvSpPr txBox="1"/>
              <p:nvPr/>
            </p:nvSpPr>
            <p:spPr>
              <a:xfrm>
                <a:off x="7461725" y="4217713"/>
                <a:ext cx="806601" cy="827386"/>
              </a:xfrm>
              <a:prstGeom prst="rect">
                <a:avLst/>
              </a:prstGeom>
              <a:noFill/>
            </p:spPr>
            <p:txBody>
              <a:bodyPr wrap="none" rtlCol="0" anchor="ctr">
                <a:spAutoFit/>
              </a:bodyPr>
              <a:lstStyle/>
              <a:p>
                <a:pPr algn="ctr"/>
                <a:r>
                  <a:rPr lang="en-US" sz="2800" dirty="0">
                    <a:latin typeface="Helvetica Neue Light"/>
                    <a:cs typeface="Helvetica Neue Light"/>
                  </a:rPr>
                  <a:t>n</a:t>
                </a:r>
                <a:r>
                  <a:rPr lang="en-US" sz="2800" baseline="-25000" dirty="0">
                    <a:latin typeface="Helvetica Neue Light"/>
                    <a:cs typeface="Helvetica Neue Light"/>
                  </a:rPr>
                  <a:t>3</a:t>
                </a:r>
              </a:p>
            </p:txBody>
          </p:sp>
        </p:grpSp>
        <p:cxnSp>
          <p:nvCxnSpPr>
            <p:cNvPr id="15" name="Straight Arrow Connector 14">
              <a:extLst>
                <a:ext uri="{FF2B5EF4-FFF2-40B4-BE49-F238E27FC236}">
                  <a16:creationId xmlns:a16="http://schemas.microsoft.com/office/drawing/2014/main" id="{86645BFA-FEB3-6C4C-9972-229842C7CD42}"/>
                </a:ext>
              </a:extLst>
            </p:cNvPr>
            <p:cNvCxnSpPr>
              <a:endCxn id="12" idx="2"/>
            </p:cNvCxnSpPr>
            <p:nvPr/>
          </p:nvCxnSpPr>
          <p:spPr>
            <a:xfrm>
              <a:off x="5537311" y="3356965"/>
              <a:ext cx="1094732" cy="0"/>
            </a:xfrm>
            <a:prstGeom prst="straightConnector1">
              <a:avLst/>
            </a:prstGeom>
            <a:ln w="38100" cmpd="sng">
              <a:solidFill>
                <a:schemeClr val="tx1"/>
              </a:solidFill>
              <a:headEnd type="none" w="med" len="med"/>
              <a:tailEnd type="arrow" w="lg" len="lg"/>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C2EBE1C-FB0B-F14C-8EDD-061B9D78AA26}"/>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p:blipFill>
          <p:spPr>
            <a:xfrm>
              <a:off x="772030" y="2442565"/>
              <a:ext cx="1830006" cy="1828800"/>
            </a:xfrm>
            <a:prstGeom prst="ellipse">
              <a:avLst/>
            </a:prstGeom>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308B02F4-B22C-EB46-AEF8-1974107B1D4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696768" y="2442565"/>
              <a:ext cx="1830567" cy="1828800"/>
            </a:xfrm>
            <a:prstGeom prst="ellipse">
              <a:avLst/>
            </a:prstGeom>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sp>
        <p:nvSpPr>
          <p:cNvPr id="21" name="TextBox 20">
            <a:extLst>
              <a:ext uri="{FF2B5EF4-FFF2-40B4-BE49-F238E27FC236}">
                <a16:creationId xmlns:a16="http://schemas.microsoft.com/office/drawing/2014/main" id="{DAA625AE-A119-F640-A9C6-CA2FE235EB53}"/>
              </a:ext>
            </a:extLst>
          </p:cNvPr>
          <p:cNvSpPr txBox="1"/>
          <p:nvPr/>
        </p:nvSpPr>
        <p:spPr>
          <a:xfrm>
            <a:off x="2162193" y="1405058"/>
            <a:ext cx="7864652" cy="954107"/>
          </a:xfrm>
          <a:prstGeom prst="rect">
            <a:avLst/>
          </a:prstGeom>
          <a:noFill/>
        </p:spPr>
        <p:txBody>
          <a:bodyPr wrap="square" rtlCol="0">
            <a:spAutoFit/>
          </a:bodyPr>
          <a:lstStyle/>
          <a:p>
            <a:pPr algn="ctr"/>
            <a:r>
              <a:rPr lang="en-AU" sz="2800" dirty="0">
                <a:latin typeface="Iwona" pitchFamily="2" charset="0"/>
              </a:rPr>
              <a:t>the abundance of some species can influence</a:t>
            </a:r>
            <a:br>
              <a:rPr lang="en-AU" sz="2800" dirty="0">
                <a:latin typeface="Iwona" pitchFamily="2" charset="0"/>
              </a:rPr>
            </a:br>
            <a:r>
              <a:rPr lang="en-AU" sz="2800" dirty="0">
                <a:latin typeface="Iwona" pitchFamily="2" charset="0"/>
              </a:rPr>
              <a:t>the abundance of others</a:t>
            </a:r>
            <a:endParaRPr lang="en-AU" sz="2800" b="1" dirty="0">
              <a:solidFill>
                <a:schemeClr val="accent1"/>
              </a:solidFill>
              <a:latin typeface="Iwona" pitchFamily="2" charset="0"/>
            </a:endParaRPr>
          </a:p>
        </p:txBody>
      </p:sp>
    </p:spTree>
    <p:extLst>
      <p:ext uri="{BB962C8B-B14F-4D97-AF65-F5344CB8AC3E}">
        <p14:creationId xmlns:p14="http://schemas.microsoft.com/office/powerpoint/2010/main" val="1650556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B8D5F-CD70-5943-92D9-4EC3CB9A5C33}"/>
              </a:ext>
            </a:extLst>
          </p:cNvPr>
          <p:cNvGrpSpPr/>
          <p:nvPr/>
        </p:nvGrpSpPr>
        <p:grpSpPr>
          <a:xfrm>
            <a:off x="4162581" y="2380186"/>
            <a:ext cx="4490176" cy="3158199"/>
            <a:chOff x="881180" y="3163882"/>
            <a:chExt cx="4093639" cy="2879292"/>
          </a:xfrm>
        </p:grpSpPr>
        <p:pic>
          <p:nvPicPr>
            <p:cNvPr id="3" name="Picture 2">
              <a:extLst>
                <a:ext uri="{FF2B5EF4-FFF2-40B4-BE49-F238E27FC236}">
                  <a16:creationId xmlns:a16="http://schemas.microsoft.com/office/drawing/2014/main" id="{7A07ED97-7FB5-2742-A1EE-F0C6284BED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111294" y="3079616"/>
              <a:ext cx="2660699" cy="3120927"/>
            </a:xfrm>
            <a:prstGeom prst="rect">
              <a:avLst/>
            </a:prstGeom>
          </p:spPr>
        </p:pic>
        <p:pic>
          <p:nvPicPr>
            <p:cNvPr id="4" name="Picture 3">
              <a:extLst>
                <a:ext uri="{FF2B5EF4-FFF2-40B4-BE49-F238E27FC236}">
                  <a16:creationId xmlns:a16="http://schemas.microsoft.com/office/drawing/2014/main" id="{2482BDF2-0E33-5543-A3EE-8F3C3C160830}"/>
                </a:ext>
              </a:extLst>
            </p:cNvPr>
            <p:cNvPicPr>
              <a:picLocks noChangeAspect="1"/>
            </p:cNvPicPr>
            <p:nvPr/>
          </p:nvPicPr>
          <p:blipFill>
            <a:blip r:embed="rId4"/>
            <a:stretch>
              <a:fillRect/>
            </a:stretch>
          </p:blipFill>
          <p:spPr>
            <a:xfrm rot="-1980000">
              <a:off x="1516611" y="3163882"/>
              <a:ext cx="155634" cy="972713"/>
            </a:xfrm>
            <a:prstGeom prst="rect">
              <a:avLst/>
            </a:prstGeom>
          </p:spPr>
        </p:pic>
        <p:pic>
          <p:nvPicPr>
            <p:cNvPr id="5" name="Picture 4">
              <a:extLst>
                <a:ext uri="{FF2B5EF4-FFF2-40B4-BE49-F238E27FC236}">
                  <a16:creationId xmlns:a16="http://schemas.microsoft.com/office/drawing/2014/main" id="{C3C1644E-F615-9E47-A4E4-CEC4DC38FF94}"/>
                </a:ext>
              </a:extLst>
            </p:cNvPr>
            <p:cNvPicPr>
              <a:picLocks noChangeAspect="1"/>
            </p:cNvPicPr>
            <p:nvPr/>
          </p:nvPicPr>
          <p:blipFill>
            <a:blip r:embed="rId4"/>
            <a:stretch>
              <a:fillRect/>
            </a:stretch>
          </p:blipFill>
          <p:spPr>
            <a:xfrm rot="5400000">
              <a:off x="4410646" y="4731407"/>
              <a:ext cx="155634" cy="972713"/>
            </a:xfrm>
            <a:prstGeom prst="rect">
              <a:avLst/>
            </a:prstGeom>
          </p:spPr>
        </p:pic>
        <p:pic>
          <p:nvPicPr>
            <p:cNvPr id="6" name="Picture 5">
              <a:extLst>
                <a:ext uri="{FF2B5EF4-FFF2-40B4-BE49-F238E27FC236}">
                  <a16:creationId xmlns:a16="http://schemas.microsoft.com/office/drawing/2014/main" id="{0C558FD3-9EC6-314D-A433-B2D09DD9AE7E}"/>
                </a:ext>
              </a:extLst>
            </p:cNvPr>
            <p:cNvPicPr>
              <a:picLocks noChangeAspect="1"/>
            </p:cNvPicPr>
            <p:nvPr/>
          </p:nvPicPr>
          <p:blipFill>
            <a:blip r:embed="rId4"/>
            <a:stretch>
              <a:fillRect/>
            </a:stretch>
          </p:blipFill>
          <p:spPr>
            <a:xfrm rot="11880000">
              <a:off x="2574540" y="5070461"/>
              <a:ext cx="155634" cy="972713"/>
            </a:xfrm>
            <a:prstGeom prst="rect">
              <a:avLst/>
            </a:prstGeom>
          </p:spPr>
        </p:pic>
      </p:grpSp>
      <p:sp>
        <p:nvSpPr>
          <p:cNvPr id="21" name="TextBox 20">
            <a:extLst>
              <a:ext uri="{FF2B5EF4-FFF2-40B4-BE49-F238E27FC236}">
                <a16:creationId xmlns:a16="http://schemas.microsoft.com/office/drawing/2014/main" id="{BA747BEC-C759-1C40-82D9-561E60400C91}"/>
              </a:ext>
            </a:extLst>
          </p:cNvPr>
          <p:cNvSpPr txBox="1"/>
          <p:nvPr/>
        </p:nvSpPr>
        <p:spPr>
          <a:xfrm>
            <a:off x="2163674" y="907381"/>
            <a:ext cx="7864652" cy="1261884"/>
          </a:xfrm>
          <a:prstGeom prst="rect">
            <a:avLst/>
          </a:prstGeom>
          <a:noFill/>
        </p:spPr>
        <p:txBody>
          <a:bodyPr wrap="square" rtlCol="0">
            <a:spAutoFit/>
          </a:bodyPr>
          <a:lstStyle/>
          <a:p>
            <a:pPr algn="ctr"/>
            <a:r>
              <a:rPr lang="en-AU" sz="2800" dirty="0">
                <a:latin typeface="Iwona" pitchFamily="2" charset="0"/>
              </a:rPr>
              <a:t>a species’</a:t>
            </a:r>
            <a:r>
              <a:rPr lang="en-AU" sz="2800" b="1" dirty="0">
                <a:solidFill>
                  <a:srgbClr val="9F2B35"/>
                </a:solidFill>
                <a:latin typeface="Iwona" pitchFamily="2" charset="0"/>
              </a:rPr>
              <a:t> control capacity</a:t>
            </a:r>
            <a:r>
              <a:rPr lang="en-AU" sz="2800" dirty="0">
                <a:latin typeface="Iwona" pitchFamily="2" charset="0"/>
              </a:rPr>
              <a:t> indicates</a:t>
            </a:r>
            <a:br>
              <a:rPr lang="en-AU" sz="2800" b="1" dirty="0">
                <a:solidFill>
                  <a:srgbClr val="9F2B35"/>
                </a:solidFill>
                <a:latin typeface="Iwona" pitchFamily="2" charset="0"/>
              </a:rPr>
            </a:br>
            <a:r>
              <a:rPr lang="en-AU" sz="2400" dirty="0">
                <a:latin typeface="Iwona" pitchFamily="2" charset="0"/>
              </a:rPr>
              <a:t>how important the species is for determining the state of a community</a:t>
            </a:r>
            <a:endParaRPr lang="en-AU" sz="2800" b="1" dirty="0">
              <a:solidFill>
                <a:schemeClr val="accent1"/>
              </a:solidFill>
              <a:latin typeface="Iwona" pitchFamily="2" charset="0"/>
            </a:endParaRPr>
          </a:p>
        </p:txBody>
      </p:sp>
    </p:spTree>
    <p:extLst>
      <p:ext uri="{BB962C8B-B14F-4D97-AF65-F5344CB8AC3E}">
        <p14:creationId xmlns:p14="http://schemas.microsoft.com/office/powerpoint/2010/main" val="216295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C9277-70DE-164F-9FCC-E5D41DBBCABB}"/>
              </a:ext>
            </a:extLst>
          </p:cNvPr>
          <p:cNvPicPr>
            <a:picLocks noChangeAspect="1"/>
          </p:cNvPicPr>
          <p:nvPr/>
        </p:nvPicPr>
        <p:blipFill>
          <a:blip r:embed="rId3">
            <a:grayscl/>
          </a:blip>
          <a:stretch>
            <a:fillRect/>
          </a:stretch>
        </p:blipFill>
        <p:spPr>
          <a:xfrm>
            <a:off x="1524000" y="1807778"/>
            <a:ext cx="9144000" cy="3850105"/>
          </a:xfrm>
          <a:prstGeom prst="rect">
            <a:avLst/>
          </a:prstGeom>
        </p:spPr>
      </p:pic>
      <p:sp>
        <p:nvSpPr>
          <p:cNvPr id="3" name="TextBox 2">
            <a:extLst>
              <a:ext uri="{FF2B5EF4-FFF2-40B4-BE49-F238E27FC236}">
                <a16:creationId xmlns:a16="http://schemas.microsoft.com/office/drawing/2014/main" id="{47ADDB59-F4F2-F045-BF4A-5DBA1E66DD8D}"/>
              </a:ext>
            </a:extLst>
          </p:cNvPr>
          <p:cNvSpPr txBox="1"/>
          <p:nvPr/>
        </p:nvSpPr>
        <p:spPr>
          <a:xfrm>
            <a:off x="2836170" y="571500"/>
            <a:ext cx="6519734" cy="954107"/>
          </a:xfrm>
          <a:prstGeom prst="rect">
            <a:avLst/>
          </a:prstGeom>
          <a:noFill/>
        </p:spPr>
        <p:txBody>
          <a:bodyPr wrap="none" rtlCol="0">
            <a:spAutoFit/>
          </a:bodyPr>
          <a:lstStyle/>
          <a:p>
            <a:pPr algn="ctr"/>
            <a:r>
              <a:rPr lang="en-AU" sz="2800" dirty="0">
                <a:latin typeface="Iwona" pitchFamily="2" charset="0"/>
              </a:rPr>
              <a:t>there is not a direct relationship between</a:t>
            </a:r>
            <a:br>
              <a:rPr lang="en-AU" sz="2800" dirty="0">
                <a:latin typeface="Iwona" pitchFamily="2" charset="0"/>
              </a:rPr>
            </a:br>
            <a:r>
              <a:rPr lang="en-AU" sz="2800" dirty="0">
                <a:latin typeface="Iwona" pitchFamily="2" charset="0"/>
              </a:rPr>
              <a:t>number of partners and control capacity</a:t>
            </a:r>
            <a:endParaRPr lang="en-AU" sz="2800" b="1" dirty="0">
              <a:solidFill>
                <a:schemeClr val="accent1"/>
              </a:solidFill>
              <a:latin typeface="Iwona" pitchFamily="2" charset="0"/>
            </a:endParaRPr>
          </a:p>
        </p:txBody>
      </p:sp>
    </p:spTree>
    <p:extLst>
      <p:ext uri="{BB962C8B-B14F-4D97-AF65-F5344CB8AC3E}">
        <p14:creationId xmlns:p14="http://schemas.microsoft.com/office/powerpoint/2010/main" val="237249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ADDB59-F4F2-F045-BF4A-5DBA1E66DD8D}"/>
              </a:ext>
            </a:extLst>
          </p:cNvPr>
          <p:cNvSpPr txBox="1"/>
          <p:nvPr/>
        </p:nvSpPr>
        <p:spPr>
          <a:xfrm>
            <a:off x="3098276" y="571500"/>
            <a:ext cx="5995552" cy="954107"/>
          </a:xfrm>
          <a:prstGeom prst="rect">
            <a:avLst/>
          </a:prstGeom>
          <a:noFill/>
        </p:spPr>
        <p:txBody>
          <a:bodyPr wrap="none" rtlCol="0">
            <a:spAutoFit/>
          </a:bodyPr>
          <a:lstStyle/>
          <a:p>
            <a:pPr algn="ctr"/>
            <a:r>
              <a:rPr lang="en-AU" sz="2800" dirty="0">
                <a:latin typeface="Iwona" pitchFamily="2" charset="0"/>
              </a:rPr>
              <a:t>number of partners is a poor predictor</a:t>
            </a:r>
            <a:br>
              <a:rPr lang="en-AU" sz="2800" dirty="0">
                <a:latin typeface="Iwona" pitchFamily="2" charset="0"/>
              </a:rPr>
            </a:br>
            <a:r>
              <a:rPr lang="en-AU" sz="2800" dirty="0">
                <a:latin typeface="Iwona" pitchFamily="2" charset="0"/>
              </a:rPr>
              <a:t>when other information is available</a:t>
            </a:r>
            <a:endParaRPr lang="en-AU" sz="2800" b="1" dirty="0">
              <a:solidFill>
                <a:schemeClr val="accent1"/>
              </a:solidFill>
              <a:latin typeface="Iwona" pitchFamily="2" charset="0"/>
            </a:endParaRPr>
          </a:p>
        </p:txBody>
      </p:sp>
      <p:pic>
        <p:nvPicPr>
          <p:cNvPr id="4" name="Picture 3">
            <a:extLst>
              <a:ext uri="{FF2B5EF4-FFF2-40B4-BE49-F238E27FC236}">
                <a16:creationId xmlns:a16="http://schemas.microsoft.com/office/drawing/2014/main" id="{84493A68-146E-5542-838A-9FE520409D2F}"/>
              </a:ext>
            </a:extLst>
          </p:cNvPr>
          <p:cNvPicPr>
            <a:picLocks noChangeAspect="1"/>
          </p:cNvPicPr>
          <p:nvPr/>
        </p:nvPicPr>
        <p:blipFill>
          <a:blip r:embed="rId3"/>
          <a:stretch>
            <a:fillRect/>
          </a:stretch>
        </p:blipFill>
        <p:spPr>
          <a:xfrm>
            <a:off x="612695" y="1944414"/>
            <a:ext cx="5040000" cy="3640203"/>
          </a:xfrm>
          <a:prstGeom prst="rect">
            <a:avLst/>
          </a:prstGeom>
        </p:spPr>
      </p:pic>
      <p:pic>
        <p:nvPicPr>
          <p:cNvPr id="5" name="Picture 4">
            <a:extLst>
              <a:ext uri="{FF2B5EF4-FFF2-40B4-BE49-F238E27FC236}">
                <a16:creationId xmlns:a16="http://schemas.microsoft.com/office/drawing/2014/main" id="{D9F6B40F-DD7D-B44E-9329-CA807B32AC24}"/>
              </a:ext>
            </a:extLst>
          </p:cNvPr>
          <p:cNvPicPr>
            <a:picLocks noChangeAspect="1"/>
          </p:cNvPicPr>
          <p:nvPr/>
        </p:nvPicPr>
        <p:blipFill>
          <a:blip r:embed="rId4"/>
          <a:stretch>
            <a:fillRect/>
          </a:stretch>
        </p:blipFill>
        <p:spPr>
          <a:xfrm>
            <a:off x="6214708" y="1944414"/>
            <a:ext cx="5040000" cy="3640203"/>
          </a:xfrm>
          <a:prstGeom prst="rect">
            <a:avLst/>
          </a:prstGeom>
        </p:spPr>
      </p:pic>
    </p:spTree>
    <p:extLst>
      <p:ext uri="{BB962C8B-B14F-4D97-AF65-F5344CB8AC3E}">
        <p14:creationId xmlns:p14="http://schemas.microsoft.com/office/powerpoint/2010/main" val="1106398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385C5E-D4F2-874C-B638-EAE9F7954A54}"/>
              </a:ext>
            </a:extLst>
          </p:cNvPr>
          <p:cNvPicPr>
            <a:picLocks noChangeAspect="1"/>
          </p:cNvPicPr>
          <p:nvPr/>
        </p:nvPicPr>
        <p:blipFill>
          <a:blip r:embed="rId3" cstate="hqprint">
            <a:grayscl/>
            <a:extLst>
              <a:ext uri="{BEBA8EAE-BF5A-486C-A8C5-ECC9F3942E4B}">
                <a14:imgProps xmlns:a14="http://schemas.microsoft.com/office/drawing/2010/main">
                  <a14:imgLayer r:embed="rId4">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6000" y="540000"/>
            <a:ext cx="5400000" cy="4340039"/>
          </a:xfrm>
          <a:prstGeom prst="rect">
            <a:avLst/>
          </a:prstGeom>
        </p:spPr>
      </p:pic>
      <p:sp>
        <p:nvSpPr>
          <p:cNvPr id="13" name="TextBox 12">
            <a:extLst>
              <a:ext uri="{FF2B5EF4-FFF2-40B4-BE49-F238E27FC236}">
                <a16:creationId xmlns:a16="http://schemas.microsoft.com/office/drawing/2014/main" id="{4E529BEB-7220-DF4F-9785-7E7153EBEE50}"/>
              </a:ext>
            </a:extLst>
          </p:cNvPr>
          <p:cNvSpPr txBox="1"/>
          <p:nvPr/>
        </p:nvSpPr>
        <p:spPr>
          <a:xfrm>
            <a:off x="8519200" y="6581001"/>
            <a:ext cx="3672800" cy="276999"/>
          </a:xfrm>
          <a:prstGeom prst="rect">
            <a:avLst/>
          </a:prstGeom>
          <a:noFill/>
        </p:spPr>
        <p:txBody>
          <a:bodyPr wrap="none" rtlCol="0">
            <a:spAutoFit/>
          </a:bodyPr>
          <a:lstStyle/>
          <a:p>
            <a:pPr algn="r"/>
            <a:r>
              <a:rPr lang="en-AU" sz="1200" dirty="0">
                <a:solidFill>
                  <a:schemeClr val="bg1">
                    <a:lumMod val="50000"/>
                  </a:schemeClr>
                </a:solidFill>
                <a:latin typeface="Iwona Light" pitchFamily="2" charset="0"/>
                <a:ea typeface="Open Sans" panose="020B0606030504020204" pitchFamily="34" charset="0"/>
                <a:cs typeface="Open Sans" panose="020B0606030504020204" pitchFamily="34" charset="0"/>
              </a:rPr>
              <a:t>Illustration: Joanna </a:t>
            </a:r>
            <a:r>
              <a:rPr lang="en-AU" sz="1200" dirty="0" err="1">
                <a:solidFill>
                  <a:schemeClr val="bg1">
                    <a:lumMod val="50000"/>
                  </a:schemeClr>
                </a:solidFill>
                <a:latin typeface="Iwona Light" pitchFamily="2" charset="0"/>
                <a:ea typeface="Open Sans" panose="020B0606030504020204" pitchFamily="34" charset="0"/>
                <a:cs typeface="Open Sans" panose="020B0606030504020204" pitchFamily="34" charset="0"/>
              </a:rPr>
              <a:t>Neborsky</a:t>
            </a:r>
            <a:r>
              <a:rPr lang="en-AU" sz="1200" dirty="0">
                <a:solidFill>
                  <a:schemeClr val="bg1">
                    <a:lumMod val="50000"/>
                  </a:schemeClr>
                </a:solidFill>
                <a:latin typeface="Iwona Light" pitchFamily="2" charset="0"/>
                <a:ea typeface="Open Sans" panose="020B0606030504020204" pitchFamily="34" charset="0"/>
                <a:cs typeface="Open Sans" panose="020B0606030504020204" pitchFamily="34" charset="0"/>
              </a:rPr>
              <a:t> – The New York Times</a:t>
            </a:r>
          </a:p>
        </p:txBody>
      </p:sp>
      <p:sp>
        <p:nvSpPr>
          <p:cNvPr id="5" name="TextBox 4">
            <a:extLst>
              <a:ext uri="{FF2B5EF4-FFF2-40B4-BE49-F238E27FC236}">
                <a16:creationId xmlns:a16="http://schemas.microsoft.com/office/drawing/2014/main" id="{EBDAE94A-7DD9-8F4D-B5B8-33DB94E0422E}"/>
              </a:ext>
            </a:extLst>
          </p:cNvPr>
          <p:cNvSpPr txBox="1"/>
          <p:nvPr/>
        </p:nvSpPr>
        <p:spPr>
          <a:xfrm>
            <a:off x="1143421" y="4919238"/>
            <a:ext cx="9902758" cy="1077218"/>
          </a:xfrm>
          <a:prstGeom prst="rect">
            <a:avLst/>
          </a:prstGeom>
          <a:noFill/>
        </p:spPr>
        <p:txBody>
          <a:bodyPr wrap="square" rtlCol="0">
            <a:spAutoFit/>
          </a:bodyPr>
          <a:lstStyle/>
          <a:p>
            <a:pPr algn="ctr"/>
            <a:r>
              <a:rPr lang="en-AU" sz="3200" dirty="0">
                <a:latin typeface="Iwona Light" pitchFamily="2" charset="0"/>
              </a:rPr>
              <a:t>what are the implications of </a:t>
            </a:r>
          </a:p>
          <a:p>
            <a:pPr algn="ctr"/>
            <a:r>
              <a:rPr lang="en-AU" sz="3200" dirty="0">
                <a:latin typeface="Iwona Light" pitchFamily="2" charset="0"/>
              </a:rPr>
              <a:t>having </a:t>
            </a:r>
            <a:r>
              <a:rPr lang="en-AU" sz="3200" dirty="0">
                <a:solidFill>
                  <a:srgbClr val="9F2B35"/>
                </a:solidFill>
                <a:latin typeface="Iwona" pitchFamily="2" charset="0"/>
              </a:rPr>
              <a:t>multiple partners</a:t>
            </a:r>
            <a:r>
              <a:rPr lang="en-AU" sz="3200" dirty="0">
                <a:latin typeface="Iwona Light" pitchFamily="2" charset="0"/>
              </a:rPr>
              <a:t>?</a:t>
            </a:r>
          </a:p>
        </p:txBody>
      </p:sp>
    </p:spTree>
    <p:extLst>
      <p:ext uri="{BB962C8B-B14F-4D97-AF65-F5344CB8AC3E}">
        <p14:creationId xmlns:p14="http://schemas.microsoft.com/office/powerpoint/2010/main" val="249683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F20CC3-96B5-B54E-A458-D40ACA032033}"/>
              </a:ext>
            </a:extLst>
          </p:cNvPr>
          <p:cNvSpPr txBox="1"/>
          <p:nvPr/>
        </p:nvSpPr>
        <p:spPr>
          <a:xfrm>
            <a:off x="4159250" y="2644169"/>
            <a:ext cx="3873500" cy="1569660"/>
          </a:xfrm>
          <a:prstGeom prst="rect">
            <a:avLst/>
          </a:prstGeom>
          <a:noFill/>
        </p:spPr>
        <p:txBody>
          <a:bodyPr wrap="square" rtlCol="0" anchor="ctr">
            <a:spAutoFit/>
          </a:bodyPr>
          <a:lstStyle/>
          <a:p>
            <a:pPr algn="ctr"/>
            <a:r>
              <a:rPr lang="en-AU" sz="4800" dirty="0">
                <a:latin typeface="Iwona" pitchFamily="2" charset="0"/>
              </a:rPr>
              <a:t>TAKE HOME MESSAGES</a:t>
            </a:r>
            <a:r>
              <a:rPr lang="en-AU" sz="3200" dirty="0">
                <a:latin typeface="Iwona" pitchFamily="2" charset="0"/>
              </a:rPr>
              <a:t> </a:t>
            </a:r>
          </a:p>
        </p:txBody>
      </p:sp>
    </p:spTree>
    <p:extLst>
      <p:ext uri="{BB962C8B-B14F-4D97-AF65-F5344CB8AC3E}">
        <p14:creationId xmlns:p14="http://schemas.microsoft.com/office/powerpoint/2010/main" val="368001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20BE4E-8857-B04C-AD1B-876E15FCF3CF}"/>
              </a:ext>
            </a:extLst>
          </p:cNvPr>
          <p:cNvPicPr>
            <a:picLocks noChangeAspect="1"/>
          </p:cNvPicPr>
          <p:nvPr/>
        </p:nvPicPr>
        <p:blipFill>
          <a:blip r:embed="rId2" cstate="hqprint">
            <a:grayscl/>
            <a:alphaModFix amt="35000"/>
            <a:extLst>
              <a:ext uri="{BEBA8EAE-BF5A-486C-A8C5-ECC9F3942E4B}">
                <a14:imgProps xmlns:a14="http://schemas.microsoft.com/office/drawing/2010/main">
                  <a14:imgLayer r:embed="rId3">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5998" y="1551367"/>
            <a:ext cx="5400000" cy="4340039"/>
          </a:xfrm>
          <a:prstGeom prst="rect">
            <a:avLst/>
          </a:prstGeom>
        </p:spPr>
      </p:pic>
      <p:sp>
        <p:nvSpPr>
          <p:cNvPr id="9" name="TextBox 8">
            <a:extLst>
              <a:ext uri="{FF2B5EF4-FFF2-40B4-BE49-F238E27FC236}">
                <a16:creationId xmlns:a16="http://schemas.microsoft.com/office/drawing/2014/main" id="{F8DF92D8-8F8D-7D4C-9765-3EBFD525C847}"/>
              </a:ext>
            </a:extLst>
          </p:cNvPr>
          <p:cNvSpPr txBox="1"/>
          <p:nvPr/>
        </p:nvSpPr>
        <p:spPr>
          <a:xfrm>
            <a:off x="727025" y="1917868"/>
            <a:ext cx="10737951" cy="584775"/>
          </a:xfrm>
          <a:prstGeom prst="rect">
            <a:avLst/>
          </a:prstGeom>
          <a:noFill/>
        </p:spPr>
        <p:txBody>
          <a:bodyPr wrap="square" rtlCol="0">
            <a:spAutoFit/>
          </a:bodyPr>
          <a:lstStyle/>
          <a:p>
            <a:pPr algn="ctr"/>
            <a:r>
              <a:rPr lang="en-AU" sz="3200" dirty="0">
                <a:latin typeface="Iwona" pitchFamily="2" charset="0"/>
              </a:rPr>
              <a:t>GENERALISATION IS RELATIVE – COMMUNITY IS KEY</a:t>
            </a:r>
          </a:p>
        </p:txBody>
      </p:sp>
    </p:spTree>
    <p:extLst>
      <p:ext uri="{BB962C8B-B14F-4D97-AF65-F5344CB8AC3E}">
        <p14:creationId xmlns:p14="http://schemas.microsoft.com/office/powerpoint/2010/main" val="2321383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20BE4E-8857-B04C-AD1B-876E15FCF3CF}"/>
              </a:ext>
            </a:extLst>
          </p:cNvPr>
          <p:cNvPicPr>
            <a:picLocks noChangeAspect="1"/>
          </p:cNvPicPr>
          <p:nvPr/>
        </p:nvPicPr>
        <p:blipFill>
          <a:blip r:embed="rId2" cstate="hqprint">
            <a:grayscl/>
            <a:alphaModFix amt="35000"/>
            <a:extLst>
              <a:ext uri="{BEBA8EAE-BF5A-486C-A8C5-ECC9F3942E4B}">
                <a14:imgProps xmlns:a14="http://schemas.microsoft.com/office/drawing/2010/main">
                  <a14:imgLayer r:embed="rId3">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5998" y="1551367"/>
            <a:ext cx="5400000" cy="4340039"/>
          </a:xfrm>
          <a:prstGeom prst="rect">
            <a:avLst/>
          </a:prstGeom>
        </p:spPr>
      </p:pic>
      <p:sp>
        <p:nvSpPr>
          <p:cNvPr id="9" name="TextBox 8">
            <a:extLst>
              <a:ext uri="{FF2B5EF4-FFF2-40B4-BE49-F238E27FC236}">
                <a16:creationId xmlns:a16="http://schemas.microsoft.com/office/drawing/2014/main" id="{F8DF92D8-8F8D-7D4C-9765-3EBFD525C847}"/>
              </a:ext>
            </a:extLst>
          </p:cNvPr>
          <p:cNvSpPr txBox="1"/>
          <p:nvPr/>
        </p:nvSpPr>
        <p:spPr>
          <a:xfrm>
            <a:off x="727025" y="1917868"/>
            <a:ext cx="10737951" cy="584775"/>
          </a:xfrm>
          <a:prstGeom prst="rect">
            <a:avLst/>
          </a:prstGeom>
          <a:noFill/>
        </p:spPr>
        <p:txBody>
          <a:bodyPr wrap="square" rtlCol="0">
            <a:spAutoFit/>
          </a:bodyPr>
          <a:lstStyle/>
          <a:p>
            <a:pPr algn="ctr"/>
            <a:r>
              <a:rPr lang="en-AU" sz="3200" dirty="0">
                <a:solidFill>
                  <a:schemeClr val="bg2">
                    <a:lumMod val="75000"/>
                  </a:schemeClr>
                </a:solidFill>
                <a:latin typeface="Iwona" pitchFamily="2" charset="0"/>
              </a:rPr>
              <a:t>GENERALISATION IS RELATIVE – COMMUNITY IS KEY</a:t>
            </a:r>
          </a:p>
        </p:txBody>
      </p:sp>
      <p:sp>
        <p:nvSpPr>
          <p:cNvPr id="10" name="TextBox 9">
            <a:extLst>
              <a:ext uri="{FF2B5EF4-FFF2-40B4-BE49-F238E27FC236}">
                <a16:creationId xmlns:a16="http://schemas.microsoft.com/office/drawing/2014/main" id="{6A96B2AD-D8DE-6D44-A69D-21285A043F20}"/>
              </a:ext>
            </a:extLst>
          </p:cNvPr>
          <p:cNvSpPr txBox="1"/>
          <p:nvPr/>
        </p:nvSpPr>
        <p:spPr>
          <a:xfrm>
            <a:off x="727023" y="3136612"/>
            <a:ext cx="10737951" cy="584775"/>
          </a:xfrm>
          <a:prstGeom prst="rect">
            <a:avLst/>
          </a:prstGeom>
          <a:noFill/>
        </p:spPr>
        <p:txBody>
          <a:bodyPr wrap="square" rtlCol="0">
            <a:spAutoFit/>
          </a:bodyPr>
          <a:lstStyle/>
          <a:p>
            <a:pPr algn="ctr"/>
            <a:r>
              <a:rPr lang="en-AU" sz="3200" dirty="0">
                <a:latin typeface="Iwona" pitchFamily="2" charset="0"/>
              </a:rPr>
              <a:t>HAVING LOTS OF PARTNERS HAS TRADE-OFFS</a:t>
            </a:r>
          </a:p>
        </p:txBody>
      </p:sp>
    </p:spTree>
    <p:extLst>
      <p:ext uri="{BB962C8B-B14F-4D97-AF65-F5344CB8AC3E}">
        <p14:creationId xmlns:p14="http://schemas.microsoft.com/office/powerpoint/2010/main" val="1322109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20BE4E-8857-B04C-AD1B-876E15FCF3CF}"/>
              </a:ext>
            </a:extLst>
          </p:cNvPr>
          <p:cNvPicPr>
            <a:picLocks noChangeAspect="1"/>
          </p:cNvPicPr>
          <p:nvPr/>
        </p:nvPicPr>
        <p:blipFill>
          <a:blip r:embed="rId2" cstate="hqprint">
            <a:grayscl/>
            <a:alphaModFix amt="35000"/>
            <a:extLst>
              <a:ext uri="{BEBA8EAE-BF5A-486C-A8C5-ECC9F3942E4B}">
                <a14:imgProps xmlns:a14="http://schemas.microsoft.com/office/drawing/2010/main">
                  <a14:imgLayer r:embed="rId3">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5998" y="1551367"/>
            <a:ext cx="5400000" cy="4340039"/>
          </a:xfrm>
          <a:prstGeom prst="rect">
            <a:avLst/>
          </a:prstGeom>
        </p:spPr>
      </p:pic>
      <p:sp>
        <p:nvSpPr>
          <p:cNvPr id="9" name="TextBox 8">
            <a:extLst>
              <a:ext uri="{FF2B5EF4-FFF2-40B4-BE49-F238E27FC236}">
                <a16:creationId xmlns:a16="http://schemas.microsoft.com/office/drawing/2014/main" id="{F8DF92D8-8F8D-7D4C-9765-3EBFD525C847}"/>
              </a:ext>
            </a:extLst>
          </p:cNvPr>
          <p:cNvSpPr txBox="1"/>
          <p:nvPr/>
        </p:nvSpPr>
        <p:spPr>
          <a:xfrm>
            <a:off x="727025" y="1917868"/>
            <a:ext cx="10737951" cy="584775"/>
          </a:xfrm>
          <a:prstGeom prst="rect">
            <a:avLst/>
          </a:prstGeom>
          <a:noFill/>
        </p:spPr>
        <p:txBody>
          <a:bodyPr wrap="square" rtlCol="0">
            <a:spAutoFit/>
          </a:bodyPr>
          <a:lstStyle/>
          <a:p>
            <a:pPr algn="ctr"/>
            <a:r>
              <a:rPr lang="en-AU" sz="3200" dirty="0">
                <a:solidFill>
                  <a:schemeClr val="bg2">
                    <a:lumMod val="75000"/>
                  </a:schemeClr>
                </a:solidFill>
                <a:latin typeface="Iwona" pitchFamily="2" charset="0"/>
              </a:rPr>
              <a:t>GENERALISATION IS RELATIVE – COMMUNITY IS KEY</a:t>
            </a:r>
          </a:p>
        </p:txBody>
      </p:sp>
      <p:sp>
        <p:nvSpPr>
          <p:cNvPr id="10" name="TextBox 9">
            <a:extLst>
              <a:ext uri="{FF2B5EF4-FFF2-40B4-BE49-F238E27FC236}">
                <a16:creationId xmlns:a16="http://schemas.microsoft.com/office/drawing/2014/main" id="{6A96B2AD-D8DE-6D44-A69D-21285A043F20}"/>
              </a:ext>
            </a:extLst>
          </p:cNvPr>
          <p:cNvSpPr txBox="1"/>
          <p:nvPr/>
        </p:nvSpPr>
        <p:spPr>
          <a:xfrm>
            <a:off x="727023" y="3136612"/>
            <a:ext cx="10737951" cy="584775"/>
          </a:xfrm>
          <a:prstGeom prst="rect">
            <a:avLst/>
          </a:prstGeom>
          <a:noFill/>
        </p:spPr>
        <p:txBody>
          <a:bodyPr wrap="square" rtlCol="0">
            <a:spAutoFit/>
          </a:bodyPr>
          <a:lstStyle/>
          <a:p>
            <a:pPr algn="ctr"/>
            <a:r>
              <a:rPr lang="en-AU" sz="3200" dirty="0">
                <a:solidFill>
                  <a:schemeClr val="bg2">
                    <a:lumMod val="75000"/>
                  </a:schemeClr>
                </a:solidFill>
                <a:latin typeface="Iwona" pitchFamily="2" charset="0"/>
              </a:rPr>
              <a:t>HAVING LOTS OF PARTNERS HAS TRADE-OFFS</a:t>
            </a:r>
          </a:p>
        </p:txBody>
      </p:sp>
      <p:sp>
        <p:nvSpPr>
          <p:cNvPr id="11" name="TextBox 10">
            <a:extLst>
              <a:ext uri="{FF2B5EF4-FFF2-40B4-BE49-F238E27FC236}">
                <a16:creationId xmlns:a16="http://schemas.microsoft.com/office/drawing/2014/main" id="{79C9FF40-71FF-4B4C-9953-8BB5179A6049}"/>
              </a:ext>
            </a:extLst>
          </p:cNvPr>
          <p:cNvSpPr txBox="1"/>
          <p:nvPr/>
        </p:nvSpPr>
        <p:spPr>
          <a:xfrm>
            <a:off x="621013" y="4355356"/>
            <a:ext cx="10949970" cy="584775"/>
          </a:xfrm>
          <a:prstGeom prst="rect">
            <a:avLst/>
          </a:prstGeom>
          <a:noFill/>
        </p:spPr>
        <p:txBody>
          <a:bodyPr wrap="square" rtlCol="0">
            <a:spAutoFit/>
          </a:bodyPr>
          <a:lstStyle/>
          <a:p>
            <a:pPr algn="ctr"/>
            <a:r>
              <a:rPr lang="en-AU" sz="3200" dirty="0">
                <a:latin typeface="Iwona" pitchFamily="2" charset="0"/>
              </a:rPr>
              <a:t>GENERALISTS ARE KEY, BUT SOME SPECIALISTS TOO</a:t>
            </a:r>
          </a:p>
        </p:txBody>
      </p:sp>
    </p:spTree>
    <p:extLst>
      <p:ext uri="{BB962C8B-B14F-4D97-AF65-F5344CB8AC3E}">
        <p14:creationId xmlns:p14="http://schemas.microsoft.com/office/powerpoint/2010/main" val="3204971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F20CC3-96B5-B54E-A458-D40ACA032033}"/>
              </a:ext>
            </a:extLst>
          </p:cNvPr>
          <p:cNvSpPr txBox="1"/>
          <p:nvPr/>
        </p:nvSpPr>
        <p:spPr>
          <a:xfrm>
            <a:off x="4159250" y="3013500"/>
            <a:ext cx="3873500" cy="830997"/>
          </a:xfrm>
          <a:prstGeom prst="rect">
            <a:avLst/>
          </a:prstGeom>
          <a:noFill/>
        </p:spPr>
        <p:txBody>
          <a:bodyPr wrap="square" rtlCol="0" anchor="ctr">
            <a:spAutoFit/>
          </a:bodyPr>
          <a:lstStyle/>
          <a:p>
            <a:pPr algn="ctr"/>
            <a:r>
              <a:rPr lang="en-AU" sz="4800" dirty="0">
                <a:latin typeface="Iwona" pitchFamily="2" charset="0"/>
              </a:rPr>
              <a:t>UPDATES</a:t>
            </a:r>
            <a:r>
              <a:rPr lang="en-AU" sz="3200" dirty="0">
                <a:latin typeface="Iwona" pitchFamily="2" charset="0"/>
              </a:rPr>
              <a:t> </a:t>
            </a:r>
          </a:p>
        </p:txBody>
      </p:sp>
    </p:spTree>
    <p:extLst>
      <p:ext uri="{BB962C8B-B14F-4D97-AF65-F5344CB8AC3E}">
        <p14:creationId xmlns:p14="http://schemas.microsoft.com/office/powerpoint/2010/main" val="3863549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4846F-B403-4248-86F3-E44F186B95DB}"/>
              </a:ext>
            </a:extLst>
          </p:cNvPr>
          <p:cNvSpPr txBox="1"/>
          <p:nvPr/>
        </p:nvSpPr>
        <p:spPr>
          <a:xfrm>
            <a:off x="4203819" y="2103691"/>
            <a:ext cx="4015594" cy="523220"/>
          </a:xfrm>
          <a:prstGeom prst="rect">
            <a:avLst/>
          </a:prstGeom>
          <a:noFill/>
        </p:spPr>
        <p:txBody>
          <a:bodyPr wrap="square" rtlCol="0">
            <a:spAutoFit/>
          </a:bodyPr>
          <a:lstStyle/>
          <a:p>
            <a:pPr algn="ctr"/>
            <a:r>
              <a:rPr lang="en-AU" sz="2800" dirty="0">
                <a:latin typeface="Iwona" pitchFamily="2" charset="0"/>
              </a:rPr>
              <a:t>CHAPTER 1</a:t>
            </a:r>
          </a:p>
        </p:txBody>
      </p:sp>
      <p:sp>
        <p:nvSpPr>
          <p:cNvPr id="6" name="TextBox 5">
            <a:extLst>
              <a:ext uri="{FF2B5EF4-FFF2-40B4-BE49-F238E27FC236}">
                <a16:creationId xmlns:a16="http://schemas.microsoft.com/office/drawing/2014/main" id="{C3EA9672-3F2C-7A4F-A3A7-37E0FC584646}"/>
              </a:ext>
            </a:extLst>
          </p:cNvPr>
          <p:cNvSpPr txBox="1"/>
          <p:nvPr/>
        </p:nvSpPr>
        <p:spPr>
          <a:xfrm>
            <a:off x="3325253" y="3057493"/>
            <a:ext cx="5772734" cy="523220"/>
          </a:xfrm>
          <a:prstGeom prst="rect">
            <a:avLst/>
          </a:prstGeom>
          <a:noFill/>
        </p:spPr>
        <p:txBody>
          <a:bodyPr wrap="none" rtlCol="0">
            <a:spAutoFit/>
          </a:bodyPr>
          <a:lstStyle/>
          <a:p>
            <a:pPr algn="ctr"/>
            <a:r>
              <a:rPr lang="en-AU" sz="2800" dirty="0">
                <a:latin typeface="Iwona Light" pitchFamily="2" charset="0"/>
              </a:rPr>
              <a:t>two drafts from the version submitted </a:t>
            </a:r>
            <a:endParaRPr lang="en-AU" sz="2800" dirty="0">
              <a:solidFill>
                <a:schemeClr val="accent1"/>
              </a:solidFill>
              <a:latin typeface="Iwona Light" pitchFamily="2" charset="0"/>
            </a:endParaRPr>
          </a:p>
        </p:txBody>
      </p:sp>
      <p:sp>
        <p:nvSpPr>
          <p:cNvPr id="7" name="TextBox 6">
            <a:extLst>
              <a:ext uri="{FF2B5EF4-FFF2-40B4-BE49-F238E27FC236}">
                <a16:creationId xmlns:a16="http://schemas.microsoft.com/office/drawing/2014/main" id="{C2CD7786-02C6-334A-A31D-4DCB10679B4C}"/>
              </a:ext>
            </a:extLst>
          </p:cNvPr>
          <p:cNvSpPr txBox="1"/>
          <p:nvPr/>
        </p:nvSpPr>
        <p:spPr>
          <a:xfrm>
            <a:off x="2756477" y="3749685"/>
            <a:ext cx="7067962" cy="523220"/>
          </a:xfrm>
          <a:prstGeom prst="rect">
            <a:avLst/>
          </a:prstGeom>
          <a:noFill/>
        </p:spPr>
        <p:txBody>
          <a:bodyPr wrap="none" rtlCol="0">
            <a:spAutoFit/>
          </a:bodyPr>
          <a:lstStyle/>
          <a:p>
            <a:pPr algn="ctr"/>
            <a:r>
              <a:rPr lang="en-AU" sz="2800" dirty="0">
                <a:latin typeface="Iwona Light" pitchFamily="2" charset="0"/>
              </a:rPr>
              <a:t>changes focus on introduction and discussion</a:t>
            </a:r>
            <a:endParaRPr lang="en-AU" sz="2800" dirty="0">
              <a:solidFill>
                <a:schemeClr val="accent1"/>
              </a:solidFill>
              <a:latin typeface="Iwona Light" pitchFamily="2" charset="0"/>
            </a:endParaRPr>
          </a:p>
        </p:txBody>
      </p:sp>
    </p:spTree>
    <p:extLst>
      <p:ext uri="{BB962C8B-B14F-4D97-AF65-F5344CB8AC3E}">
        <p14:creationId xmlns:p14="http://schemas.microsoft.com/office/powerpoint/2010/main" val="3621367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4846F-B403-4248-86F3-E44F186B95DB}"/>
              </a:ext>
            </a:extLst>
          </p:cNvPr>
          <p:cNvSpPr txBox="1"/>
          <p:nvPr/>
        </p:nvSpPr>
        <p:spPr>
          <a:xfrm>
            <a:off x="4088203" y="611222"/>
            <a:ext cx="4015594" cy="523220"/>
          </a:xfrm>
          <a:prstGeom prst="rect">
            <a:avLst/>
          </a:prstGeom>
          <a:noFill/>
        </p:spPr>
        <p:txBody>
          <a:bodyPr wrap="square" rtlCol="0">
            <a:spAutoFit/>
          </a:bodyPr>
          <a:lstStyle/>
          <a:p>
            <a:pPr algn="ctr"/>
            <a:r>
              <a:rPr lang="en-AU" sz="2800" dirty="0">
                <a:latin typeface="Iwona" pitchFamily="2" charset="0"/>
              </a:rPr>
              <a:t>PUBLISHED</a:t>
            </a:r>
          </a:p>
        </p:txBody>
      </p:sp>
      <p:sp>
        <p:nvSpPr>
          <p:cNvPr id="5" name="TextBox 4">
            <a:extLst>
              <a:ext uri="{FF2B5EF4-FFF2-40B4-BE49-F238E27FC236}">
                <a16:creationId xmlns:a16="http://schemas.microsoft.com/office/drawing/2014/main" id="{640FE2BB-7CB7-8746-A1E8-1F035F79BA0A}"/>
              </a:ext>
            </a:extLst>
          </p:cNvPr>
          <p:cNvSpPr txBox="1"/>
          <p:nvPr/>
        </p:nvSpPr>
        <p:spPr>
          <a:xfrm>
            <a:off x="1323975" y="1182188"/>
            <a:ext cx="9544050" cy="738664"/>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JD </a:t>
            </a:r>
            <a:r>
              <a:rPr lang="en-AU" sz="1400" dirty="0" err="1">
                <a:solidFill>
                  <a:schemeClr val="tx1">
                    <a:lumMod val="50000"/>
                    <a:lumOff val="50000"/>
                  </a:schemeClr>
                </a:solidFill>
                <a:latin typeface="Iwona Light" pitchFamily="2" charset="0"/>
              </a:rPr>
              <a:t>DiBattista</a:t>
            </a:r>
            <a:r>
              <a:rPr lang="en-AU" sz="1400" dirty="0">
                <a:solidFill>
                  <a:schemeClr val="tx1">
                    <a:lumMod val="50000"/>
                    <a:lumOff val="50000"/>
                  </a:schemeClr>
                </a:solidFill>
                <a:latin typeface="Iwona Light" pitchFamily="2" charset="0"/>
              </a:rPr>
              <a:t>, P Saenz-</a:t>
            </a:r>
            <a:r>
              <a:rPr lang="en-AU" sz="1400" dirty="0" err="1">
                <a:solidFill>
                  <a:schemeClr val="tx1">
                    <a:lumMod val="50000"/>
                    <a:lumOff val="50000"/>
                  </a:schemeClr>
                </a:solidFill>
                <a:latin typeface="Iwona Light" pitchFamily="2" charset="0"/>
              </a:rPr>
              <a:t>Agudelo</a:t>
            </a:r>
            <a:r>
              <a:rPr lang="en-AU" sz="1400" dirty="0">
                <a:solidFill>
                  <a:schemeClr val="tx1">
                    <a:lumMod val="50000"/>
                    <a:lumOff val="50000"/>
                  </a:schemeClr>
                </a:solidFill>
                <a:latin typeface="Iwona Light" pitchFamily="2" charset="0"/>
              </a:rPr>
              <a:t>, MJ </a:t>
            </a:r>
            <a:r>
              <a:rPr lang="en-AU" sz="1400" dirty="0" err="1">
                <a:solidFill>
                  <a:schemeClr val="tx1">
                    <a:lumMod val="50000"/>
                    <a:lumOff val="50000"/>
                  </a:schemeClr>
                </a:solidFill>
                <a:latin typeface="Iwona Light" pitchFamily="2" charset="0"/>
              </a:rPr>
              <a:t>Piatek</a:t>
            </a:r>
            <a:r>
              <a:rPr lang="en-AU" sz="1400" dirty="0">
                <a:solidFill>
                  <a:schemeClr val="tx1">
                    <a:lumMod val="50000"/>
                    <a:lumOff val="50000"/>
                  </a:schemeClr>
                </a:solidFill>
                <a:latin typeface="Iwona Light" pitchFamily="2" charset="0"/>
              </a:rPr>
              <a:t>,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BW Bowen, JH </a:t>
            </a:r>
            <a:r>
              <a:rPr lang="en-AU" sz="1400" dirty="0" err="1">
                <a:solidFill>
                  <a:schemeClr val="tx1">
                    <a:lumMod val="50000"/>
                    <a:lumOff val="50000"/>
                  </a:schemeClr>
                </a:solidFill>
                <a:latin typeface="Iwona Light" pitchFamily="2" charset="0"/>
              </a:rPr>
              <a:t>Choat</a:t>
            </a:r>
            <a:r>
              <a:rPr lang="en-AU" sz="1400" dirty="0">
                <a:solidFill>
                  <a:schemeClr val="tx1">
                    <a:lumMod val="50000"/>
                    <a:lumOff val="50000"/>
                  </a:schemeClr>
                </a:solidFill>
                <a:latin typeface="Iwona Light" pitchFamily="2" charset="0"/>
              </a:rPr>
              <a:t>, LA Rocha, MR Gaither, JPA Hobbs, TH Sinclair-Taylor, JH </a:t>
            </a:r>
            <a:r>
              <a:rPr lang="en-AU" sz="1400" dirty="0" err="1">
                <a:solidFill>
                  <a:schemeClr val="tx1">
                    <a:lumMod val="50000"/>
                    <a:lumOff val="50000"/>
                  </a:schemeClr>
                </a:solidFill>
                <a:latin typeface="Iwona Light" pitchFamily="2" charset="0"/>
              </a:rPr>
              <a:t>McIlwain</a:t>
            </a:r>
            <a:r>
              <a:rPr lang="en-AU" sz="1400" dirty="0">
                <a:solidFill>
                  <a:schemeClr val="tx1">
                    <a:lumMod val="50000"/>
                    <a:lumOff val="50000"/>
                  </a:schemeClr>
                </a:solidFill>
                <a:latin typeface="Iwona Light" pitchFamily="2" charset="0"/>
              </a:rPr>
              <a:t>, MA Priest, CD Braun, NE Hussey, ST Kessel, ML Berumen (2019) </a:t>
            </a:r>
            <a:r>
              <a:rPr lang="en-NZ" sz="1400" dirty="0">
                <a:solidFill>
                  <a:schemeClr val="tx1">
                    <a:lumMod val="50000"/>
                    <a:lumOff val="50000"/>
                  </a:schemeClr>
                </a:solidFill>
                <a:latin typeface="Iwona Light" pitchFamily="2" charset="0"/>
              </a:rPr>
              <a:t>Population genomic response to geographic gradients by widespread and endemic fishes of the Arabian Peninsula. Ecology and Evolution. 10, 4314-4330</a:t>
            </a:r>
            <a:endParaRPr lang="en-AU" sz="1400" dirty="0">
              <a:solidFill>
                <a:schemeClr val="tx1">
                  <a:lumMod val="50000"/>
                  <a:lumOff val="50000"/>
                </a:schemeClr>
              </a:solidFill>
              <a:latin typeface="Iwona Light" pitchFamily="2" charset="0"/>
            </a:endParaRPr>
          </a:p>
        </p:txBody>
      </p:sp>
    </p:spTree>
    <p:extLst>
      <p:ext uri="{BB962C8B-B14F-4D97-AF65-F5344CB8AC3E}">
        <p14:creationId xmlns:p14="http://schemas.microsoft.com/office/powerpoint/2010/main" val="325976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4846F-B403-4248-86F3-E44F186B95DB}"/>
              </a:ext>
            </a:extLst>
          </p:cNvPr>
          <p:cNvSpPr txBox="1"/>
          <p:nvPr/>
        </p:nvSpPr>
        <p:spPr>
          <a:xfrm>
            <a:off x="4088203" y="611222"/>
            <a:ext cx="4015594" cy="523220"/>
          </a:xfrm>
          <a:prstGeom prst="rect">
            <a:avLst/>
          </a:prstGeom>
          <a:noFill/>
        </p:spPr>
        <p:txBody>
          <a:bodyPr wrap="square" rtlCol="0">
            <a:spAutoFit/>
          </a:bodyPr>
          <a:lstStyle/>
          <a:p>
            <a:pPr algn="ctr"/>
            <a:r>
              <a:rPr lang="en-AU" sz="2800" dirty="0">
                <a:latin typeface="Iwona" pitchFamily="2" charset="0"/>
              </a:rPr>
              <a:t>PUBLISHED</a:t>
            </a:r>
          </a:p>
        </p:txBody>
      </p:sp>
      <p:sp>
        <p:nvSpPr>
          <p:cNvPr id="5" name="TextBox 4">
            <a:extLst>
              <a:ext uri="{FF2B5EF4-FFF2-40B4-BE49-F238E27FC236}">
                <a16:creationId xmlns:a16="http://schemas.microsoft.com/office/drawing/2014/main" id="{640FE2BB-7CB7-8746-A1E8-1F035F79BA0A}"/>
              </a:ext>
            </a:extLst>
          </p:cNvPr>
          <p:cNvSpPr txBox="1"/>
          <p:nvPr/>
        </p:nvSpPr>
        <p:spPr>
          <a:xfrm>
            <a:off x="1323975" y="1182188"/>
            <a:ext cx="9544050" cy="738664"/>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JD </a:t>
            </a:r>
            <a:r>
              <a:rPr lang="en-AU" sz="1400" dirty="0" err="1">
                <a:solidFill>
                  <a:schemeClr val="tx1">
                    <a:lumMod val="50000"/>
                    <a:lumOff val="50000"/>
                  </a:schemeClr>
                </a:solidFill>
                <a:latin typeface="Iwona Light" pitchFamily="2" charset="0"/>
              </a:rPr>
              <a:t>DiBattista</a:t>
            </a:r>
            <a:r>
              <a:rPr lang="en-AU" sz="1400" dirty="0">
                <a:solidFill>
                  <a:schemeClr val="tx1">
                    <a:lumMod val="50000"/>
                    <a:lumOff val="50000"/>
                  </a:schemeClr>
                </a:solidFill>
                <a:latin typeface="Iwona Light" pitchFamily="2" charset="0"/>
              </a:rPr>
              <a:t>, P Saenz-</a:t>
            </a:r>
            <a:r>
              <a:rPr lang="en-AU" sz="1400" dirty="0" err="1">
                <a:solidFill>
                  <a:schemeClr val="tx1">
                    <a:lumMod val="50000"/>
                    <a:lumOff val="50000"/>
                  </a:schemeClr>
                </a:solidFill>
                <a:latin typeface="Iwona Light" pitchFamily="2" charset="0"/>
              </a:rPr>
              <a:t>Agudelo</a:t>
            </a:r>
            <a:r>
              <a:rPr lang="en-AU" sz="1400" dirty="0">
                <a:solidFill>
                  <a:schemeClr val="tx1">
                    <a:lumMod val="50000"/>
                    <a:lumOff val="50000"/>
                  </a:schemeClr>
                </a:solidFill>
                <a:latin typeface="Iwona Light" pitchFamily="2" charset="0"/>
              </a:rPr>
              <a:t>, MJ </a:t>
            </a:r>
            <a:r>
              <a:rPr lang="en-AU" sz="1400" dirty="0" err="1">
                <a:solidFill>
                  <a:schemeClr val="tx1">
                    <a:lumMod val="50000"/>
                    <a:lumOff val="50000"/>
                  </a:schemeClr>
                </a:solidFill>
                <a:latin typeface="Iwona Light" pitchFamily="2" charset="0"/>
              </a:rPr>
              <a:t>Piatek</a:t>
            </a:r>
            <a:r>
              <a:rPr lang="en-AU" sz="1400" dirty="0">
                <a:solidFill>
                  <a:schemeClr val="tx1">
                    <a:lumMod val="50000"/>
                    <a:lumOff val="50000"/>
                  </a:schemeClr>
                </a:solidFill>
                <a:latin typeface="Iwona Light" pitchFamily="2" charset="0"/>
              </a:rPr>
              <a:t>,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BW Bowen, JH </a:t>
            </a:r>
            <a:r>
              <a:rPr lang="en-AU" sz="1400" dirty="0" err="1">
                <a:solidFill>
                  <a:schemeClr val="tx1">
                    <a:lumMod val="50000"/>
                    <a:lumOff val="50000"/>
                  </a:schemeClr>
                </a:solidFill>
                <a:latin typeface="Iwona Light" pitchFamily="2" charset="0"/>
              </a:rPr>
              <a:t>Choat</a:t>
            </a:r>
            <a:r>
              <a:rPr lang="en-AU" sz="1400" dirty="0">
                <a:solidFill>
                  <a:schemeClr val="tx1">
                    <a:lumMod val="50000"/>
                    <a:lumOff val="50000"/>
                  </a:schemeClr>
                </a:solidFill>
                <a:latin typeface="Iwona Light" pitchFamily="2" charset="0"/>
              </a:rPr>
              <a:t>, LA Rocha, MR Gaither, JPA Hobbs, TH Sinclair-Taylor, JH </a:t>
            </a:r>
            <a:r>
              <a:rPr lang="en-AU" sz="1400" dirty="0" err="1">
                <a:solidFill>
                  <a:schemeClr val="tx1">
                    <a:lumMod val="50000"/>
                    <a:lumOff val="50000"/>
                  </a:schemeClr>
                </a:solidFill>
                <a:latin typeface="Iwona Light" pitchFamily="2" charset="0"/>
              </a:rPr>
              <a:t>McIlwain</a:t>
            </a:r>
            <a:r>
              <a:rPr lang="en-AU" sz="1400" dirty="0">
                <a:solidFill>
                  <a:schemeClr val="tx1">
                    <a:lumMod val="50000"/>
                    <a:lumOff val="50000"/>
                  </a:schemeClr>
                </a:solidFill>
                <a:latin typeface="Iwona Light" pitchFamily="2" charset="0"/>
              </a:rPr>
              <a:t>, MA Priest, CD Braun, NE Hussey, ST Kessel, ML Berumen (2019) </a:t>
            </a:r>
            <a:r>
              <a:rPr lang="en-NZ" sz="1400" dirty="0">
                <a:solidFill>
                  <a:schemeClr val="tx1">
                    <a:lumMod val="50000"/>
                    <a:lumOff val="50000"/>
                  </a:schemeClr>
                </a:solidFill>
                <a:latin typeface="Iwona Light" pitchFamily="2" charset="0"/>
              </a:rPr>
              <a:t>Population genomic response to geographic gradients by widespread and endemic fishes of the Arabian Peninsula. Ecology and Evolution. 10, 4314-4330</a:t>
            </a:r>
            <a:endParaRPr lang="en-AU" sz="1400" dirty="0">
              <a:solidFill>
                <a:schemeClr val="tx1">
                  <a:lumMod val="50000"/>
                  <a:lumOff val="50000"/>
                </a:schemeClr>
              </a:solidFill>
              <a:latin typeface="Iwona Light" pitchFamily="2" charset="0"/>
            </a:endParaRPr>
          </a:p>
        </p:txBody>
      </p:sp>
      <p:grpSp>
        <p:nvGrpSpPr>
          <p:cNvPr id="35" name="Group 34">
            <a:extLst>
              <a:ext uri="{FF2B5EF4-FFF2-40B4-BE49-F238E27FC236}">
                <a16:creationId xmlns:a16="http://schemas.microsoft.com/office/drawing/2014/main" id="{CF22D334-FE27-914F-A0FE-1C03716EBCC3}"/>
              </a:ext>
            </a:extLst>
          </p:cNvPr>
          <p:cNvGrpSpPr/>
          <p:nvPr/>
        </p:nvGrpSpPr>
        <p:grpSpPr>
          <a:xfrm>
            <a:off x="1323975" y="2308463"/>
            <a:ext cx="4300926" cy="3631512"/>
            <a:chOff x="6567098" y="2367465"/>
            <a:chExt cx="4300926" cy="3631512"/>
          </a:xfrm>
        </p:grpSpPr>
        <p:sp>
          <p:nvSpPr>
            <p:cNvPr id="26" name="TextBox 25">
              <a:extLst>
                <a:ext uri="{FF2B5EF4-FFF2-40B4-BE49-F238E27FC236}">
                  <a16:creationId xmlns:a16="http://schemas.microsoft.com/office/drawing/2014/main" id="{8F915464-CDED-084D-9254-2895253F5118}"/>
                </a:ext>
              </a:extLst>
            </p:cNvPr>
            <p:cNvSpPr txBox="1"/>
            <p:nvPr/>
          </p:nvSpPr>
          <p:spPr>
            <a:xfrm>
              <a:off x="6567098" y="2367465"/>
              <a:ext cx="4300925" cy="646331"/>
            </a:xfrm>
            <a:prstGeom prst="rect">
              <a:avLst/>
            </a:prstGeom>
            <a:noFill/>
          </p:spPr>
          <p:txBody>
            <a:bodyPr wrap="square" rtlCol="0">
              <a:spAutoFit/>
            </a:bodyPr>
            <a:lstStyle/>
            <a:p>
              <a:pPr algn="ctr"/>
              <a:r>
                <a:rPr lang="en-AU" sz="1200" dirty="0">
                  <a:solidFill>
                    <a:schemeClr val="accent1"/>
                  </a:solidFill>
                  <a:latin typeface="Iwona Light" pitchFamily="2" charset="0"/>
                </a:rPr>
                <a:t>EF Cagua</a:t>
              </a:r>
              <a:r>
                <a:rPr lang="en-AU" sz="1200" dirty="0">
                  <a:solidFill>
                    <a:schemeClr val="tx1">
                      <a:lumMod val="50000"/>
                      <a:lumOff val="50000"/>
                    </a:schemeClr>
                  </a:solidFill>
                  <a:latin typeface="Iwona Light" pitchFamily="2" charset="0"/>
                </a:rPr>
                <a:t>,</a:t>
              </a:r>
              <a:r>
                <a:rPr lang="en-NZ" sz="1200" dirty="0">
                  <a:solidFill>
                    <a:schemeClr val="tx1">
                      <a:lumMod val="50000"/>
                      <a:lumOff val="50000"/>
                    </a:schemeClr>
                  </a:solidFill>
                  <a:latin typeface="Iwona Light" pitchFamily="2" charset="0"/>
                </a:rPr>
                <a:t> KL Wootton, DB Stouffer </a:t>
              </a:r>
              <a:r>
                <a:rPr lang="en-AU" sz="1200" dirty="0">
                  <a:solidFill>
                    <a:schemeClr val="tx1">
                      <a:lumMod val="50000"/>
                      <a:lumOff val="50000"/>
                    </a:schemeClr>
                  </a:solidFill>
                  <a:latin typeface="Iwona Light" pitchFamily="2" charset="0"/>
                </a:rPr>
                <a:t>(2019) </a:t>
              </a:r>
              <a:r>
                <a:rPr lang="en-NZ" sz="1200" i="1" dirty="0" err="1">
                  <a:solidFill>
                    <a:schemeClr val="tx1">
                      <a:lumMod val="50000"/>
                      <a:lumOff val="50000"/>
                    </a:schemeClr>
                  </a:solidFill>
                  <a:latin typeface="Iwona Light" pitchFamily="2" charset="0"/>
                </a:rPr>
                <a:t>Keystoneness</a:t>
              </a:r>
              <a:r>
                <a:rPr lang="en-NZ" sz="1200" i="1" dirty="0">
                  <a:solidFill>
                    <a:schemeClr val="tx1">
                      <a:lumMod val="50000"/>
                      <a:lumOff val="50000"/>
                    </a:schemeClr>
                  </a:solidFill>
                  <a:latin typeface="Iwona Light" pitchFamily="2" charset="0"/>
                </a:rPr>
                <a:t>, centrality, and the structural controllability of ecological networks</a:t>
              </a:r>
              <a:r>
                <a:rPr lang="en-NZ" sz="1200" dirty="0">
                  <a:solidFill>
                    <a:schemeClr val="tx1">
                      <a:lumMod val="50000"/>
                      <a:lumOff val="50000"/>
                    </a:schemeClr>
                  </a:solidFill>
                  <a:latin typeface="Iwona Light" pitchFamily="2" charset="0"/>
                </a:rPr>
                <a:t>. Journal of Ecology. 107, 1779-1790</a:t>
              </a:r>
              <a:endParaRPr lang="en-AU" sz="1200" dirty="0">
                <a:solidFill>
                  <a:schemeClr val="tx1">
                    <a:lumMod val="50000"/>
                    <a:lumOff val="50000"/>
                  </a:schemeClr>
                </a:solidFill>
                <a:latin typeface="Iwona Light" pitchFamily="2" charset="0"/>
              </a:endParaRPr>
            </a:p>
          </p:txBody>
        </p:sp>
        <p:sp>
          <p:nvSpPr>
            <p:cNvPr id="27" name="TextBox 26">
              <a:extLst>
                <a:ext uri="{FF2B5EF4-FFF2-40B4-BE49-F238E27FC236}">
                  <a16:creationId xmlns:a16="http://schemas.microsoft.com/office/drawing/2014/main" id="{05A4EF45-15D9-9B4D-9133-6057B26AA92F}"/>
                </a:ext>
              </a:extLst>
            </p:cNvPr>
            <p:cNvSpPr txBox="1"/>
            <p:nvPr/>
          </p:nvSpPr>
          <p:spPr>
            <a:xfrm>
              <a:off x="6567099" y="4698683"/>
              <a:ext cx="4300925" cy="646331"/>
            </a:xfrm>
            <a:prstGeom prst="rect">
              <a:avLst/>
            </a:prstGeom>
            <a:noFill/>
          </p:spPr>
          <p:txBody>
            <a:bodyPr wrap="square" rtlCol="0">
              <a:spAutoFit/>
            </a:bodyPr>
            <a:lstStyle/>
            <a:p>
              <a:pPr algn="ctr"/>
              <a:r>
                <a:rPr lang="en-NZ" sz="1200" dirty="0">
                  <a:solidFill>
                    <a:schemeClr val="tx1">
                      <a:lumMod val="50000"/>
                      <a:lumOff val="50000"/>
                    </a:schemeClr>
                  </a:solidFill>
                  <a:latin typeface="Iwona Light" pitchFamily="2" charset="0"/>
                </a:rPr>
                <a:t>AR </a:t>
              </a:r>
              <a:r>
                <a:rPr lang="en-NZ" sz="1200" dirty="0" err="1">
                  <a:solidFill>
                    <a:schemeClr val="tx1">
                      <a:lumMod val="50000"/>
                      <a:lumOff val="50000"/>
                    </a:schemeClr>
                  </a:solidFill>
                  <a:latin typeface="Iwona Light" pitchFamily="2" charset="0"/>
                </a:rPr>
                <a:t>Cirtwill</a:t>
              </a:r>
              <a:r>
                <a:rPr lang="en-NZ" sz="1200" dirty="0">
                  <a:solidFill>
                    <a:schemeClr val="tx1">
                      <a:lumMod val="50000"/>
                      <a:lumOff val="50000"/>
                    </a:schemeClr>
                  </a:solidFill>
                  <a:latin typeface="Iwona Light" pitchFamily="2" charset="0"/>
                </a:rPr>
                <a:t>, GV </a:t>
              </a:r>
              <a:r>
                <a:rPr lang="en-NZ" sz="1200" dirty="0" err="1">
                  <a:solidFill>
                    <a:schemeClr val="tx1">
                      <a:lumMod val="50000"/>
                      <a:lumOff val="50000"/>
                    </a:schemeClr>
                  </a:solidFill>
                  <a:latin typeface="Iwona Light" pitchFamily="2" charset="0"/>
                </a:rPr>
                <a:t>Dalla</a:t>
              </a:r>
              <a:r>
                <a:rPr lang="en-NZ" sz="1200" dirty="0">
                  <a:solidFill>
                    <a:schemeClr val="tx1">
                      <a:lumMod val="50000"/>
                      <a:lumOff val="50000"/>
                    </a:schemeClr>
                  </a:solidFill>
                  <a:latin typeface="Iwona Light" pitchFamily="2" charset="0"/>
                </a:rPr>
                <a:t> Riva, MP </a:t>
              </a:r>
              <a:r>
                <a:rPr lang="en-NZ" sz="1200" dirty="0" err="1">
                  <a:solidFill>
                    <a:schemeClr val="tx1">
                      <a:lumMod val="50000"/>
                      <a:lumOff val="50000"/>
                    </a:schemeClr>
                  </a:solidFill>
                  <a:latin typeface="Iwona Light" pitchFamily="2" charset="0"/>
                </a:rPr>
                <a:t>Gaiarsa</a:t>
              </a:r>
              <a:r>
                <a:rPr lang="en-NZ" sz="1200" dirty="0">
                  <a:solidFill>
                    <a:schemeClr val="tx1">
                      <a:lumMod val="50000"/>
                      <a:lumOff val="50000"/>
                    </a:schemeClr>
                  </a:solidFill>
                  <a:latin typeface="Iwona Light" pitchFamily="2" charset="0"/>
                </a:rPr>
                <a:t>, MD </a:t>
              </a:r>
              <a:r>
                <a:rPr lang="en-NZ" sz="1200" dirty="0" err="1">
                  <a:solidFill>
                    <a:schemeClr val="tx1">
                      <a:lumMod val="50000"/>
                      <a:lumOff val="50000"/>
                    </a:schemeClr>
                  </a:solidFill>
                  <a:latin typeface="Iwona Light" pitchFamily="2" charset="0"/>
                </a:rPr>
                <a:t>Bimler</a:t>
              </a:r>
              <a:r>
                <a:rPr lang="en-NZ" sz="1200" dirty="0">
                  <a:solidFill>
                    <a:schemeClr val="tx1">
                      <a:lumMod val="50000"/>
                      <a:lumOff val="50000"/>
                    </a:schemeClr>
                  </a:solidFill>
                  <a:latin typeface="Iwona Light" pitchFamily="2" charset="0"/>
                </a:rPr>
                <a:t>, </a:t>
              </a:r>
              <a:r>
                <a:rPr lang="en-AU" sz="1200" dirty="0">
                  <a:solidFill>
                    <a:schemeClr val="accent1"/>
                  </a:solidFill>
                  <a:latin typeface="Iwona Light" pitchFamily="2" charset="0"/>
                </a:rPr>
                <a:t>EF Cagua</a:t>
              </a:r>
              <a:r>
                <a:rPr lang="en-AU" sz="1200" dirty="0">
                  <a:solidFill>
                    <a:schemeClr val="tx1">
                      <a:lumMod val="50000"/>
                      <a:lumOff val="50000"/>
                    </a:schemeClr>
                  </a:solidFill>
                  <a:latin typeface="Iwona Light" pitchFamily="2" charset="0"/>
                </a:rPr>
                <a:t>,</a:t>
              </a:r>
              <a:r>
                <a:rPr lang="en-NZ" sz="1200" dirty="0">
                  <a:solidFill>
                    <a:schemeClr val="tx1">
                      <a:lumMod val="50000"/>
                      <a:lumOff val="50000"/>
                    </a:schemeClr>
                  </a:solidFill>
                  <a:latin typeface="Iwona Light" pitchFamily="2" charset="0"/>
                </a:rPr>
                <a:t> C </a:t>
              </a:r>
              <a:r>
                <a:rPr lang="en-NZ" sz="1200" dirty="0" err="1">
                  <a:solidFill>
                    <a:schemeClr val="tx1">
                      <a:lumMod val="50000"/>
                      <a:lumOff val="50000"/>
                    </a:schemeClr>
                  </a:solidFill>
                  <a:latin typeface="Iwona Light" pitchFamily="2" charset="0"/>
                </a:rPr>
                <a:t>Coux</a:t>
              </a:r>
              <a:r>
                <a:rPr lang="en-NZ" sz="1200" dirty="0">
                  <a:solidFill>
                    <a:schemeClr val="tx1">
                      <a:lumMod val="50000"/>
                      <a:lumOff val="50000"/>
                    </a:schemeClr>
                  </a:solidFill>
                  <a:latin typeface="Iwona Light" pitchFamily="2" charset="0"/>
                </a:rPr>
                <a:t>, DM </a:t>
              </a:r>
              <a:r>
                <a:rPr lang="en-NZ" sz="1200" dirty="0" err="1">
                  <a:solidFill>
                    <a:schemeClr val="tx1">
                      <a:lumMod val="50000"/>
                      <a:lumOff val="50000"/>
                    </a:schemeClr>
                  </a:solidFill>
                  <a:latin typeface="Iwona Light" pitchFamily="2" charset="0"/>
                </a:rPr>
                <a:t>Dehling</a:t>
              </a:r>
              <a:r>
                <a:rPr lang="en-NZ" sz="1200" dirty="0">
                  <a:solidFill>
                    <a:schemeClr val="tx1">
                      <a:lumMod val="50000"/>
                      <a:lumOff val="50000"/>
                    </a:schemeClr>
                  </a:solidFill>
                  <a:latin typeface="Iwona Light" pitchFamily="2" charset="0"/>
                </a:rPr>
                <a:t> </a:t>
              </a:r>
              <a:r>
                <a:rPr lang="en-AU" sz="1200" dirty="0">
                  <a:solidFill>
                    <a:schemeClr val="tx1">
                      <a:lumMod val="50000"/>
                      <a:lumOff val="50000"/>
                    </a:schemeClr>
                  </a:solidFill>
                  <a:latin typeface="Iwona Light" pitchFamily="2" charset="0"/>
                </a:rPr>
                <a:t>(2018) </a:t>
              </a:r>
              <a:r>
                <a:rPr lang="en-NZ" sz="1200" i="1" dirty="0">
                  <a:solidFill>
                    <a:schemeClr val="tx1">
                      <a:lumMod val="50000"/>
                      <a:lumOff val="50000"/>
                    </a:schemeClr>
                  </a:solidFill>
                  <a:latin typeface="Iwona Light" pitchFamily="2" charset="0"/>
                </a:rPr>
                <a:t>A review of species role concepts in food webs</a:t>
              </a:r>
              <a:r>
                <a:rPr lang="en-NZ" sz="1200" dirty="0">
                  <a:solidFill>
                    <a:schemeClr val="tx1">
                      <a:lumMod val="50000"/>
                      <a:lumOff val="50000"/>
                    </a:schemeClr>
                  </a:solidFill>
                  <a:latin typeface="Iwona Light" pitchFamily="2" charset="0"/>
                </a:rPr>
                <a:t>. Food Webs. 19, 2352-2496</a:t>
              </a:r>
              <a:endParaRPr lang="en-AU" sz="1200" dirty="0">
                <a:solidFill>
                  <a:schemeClr val="tx1">
                    <a:lumMod val="50000"/>
                    <a:lumOff val="50000"/>
                  </a:schemeClr>
                </a:solidFill>
                <a:latin typeface="Iwona Light" pitchFamily="2" charset="0"/>
              </a:endParaRPr>
            </a:p>
          </p:txBody>
        </p:sp>
        <p:sp>
          <p:nvSpPr>
            <p:cNvPr id="28" name="TextBox 27">
              <a:extLst>
                <a:ext uri="{FF2B5EF4-FFF2-40B4-BE49-F238E27FC236}">
                  <a16:creationId xmlns:a16="http://schemas.microsoft.com/office/drawing/2014/main" id="{2635E088-CA27-7948-86EE-77E6437D7582}"/>
                </a:ext>
              </a:extLst>
            </p:cNvPr>
            <p:cNvSpPr txBox="1"/>
            <p:nvPr/>
          </p:nvSpPr>
          <p:spPr>
            <a:xfrm>
              <a:off x="6567098" y="3021428"/>
              <a:ext cx="4300925" cy="1015663"/>
            </a:xfrm>
            <a:prstGeom prst="rect">
              <a:avLst/>
            </a:prstGeom>
            <a:noFill/>
          </p:spPr>
          <p:txBody>
            <a:bodyPr wrap="square" rtlCol="0">
              <a:spAutoFit/>
            </a:bodyPr>
            <a:lstStyle/>
            <a:p>
              <a:pPr algn="ctr"/>
              <a:r>
                <a:rPr lang="en-NZ" sz="1200" dirty="0">
                  <a:solidFill>
                    <a:schemeClr val="tx1">
                      <a:lumMod val="50000"/>
                      <a:lumOff val="50000"/>
                    </a:schemeClr>
                  </a:solidFill>
                  <a:latin typeface="Iwona Light" pitchFamily="2" charset="0"/>
                </a:rPr>
                <a:t>LIE Couturier, P Newman, FRA </a:t>
              </a:r>
              <a:r>
                <a:rPr lang="en-NZ" sz="1200" dirty="0" err="1">
                  <a:solidFill>
                    <a:schemeClr val="tx1">
                      <a:lumMod val="50000"/>
                      <a:lumOff val="50000"/>
                    </a:schemeClr>
                  </a:solidFill>
                  <a:latin typeface="Iwona Light" pitchFamily="2" charset="0"/>
                </a:rPr>
                <a:t>Jainie</a:t>
              </a:r>
              <a:r>
                <a:rPr lang="en-NZ" sz="1200" dirty="0">
                  <a:solidFill>
                    <a:schemeClr val="tx1">
                      <a:lumMod val="50000"/>
                      <a:lumOff val="50000"/>
                    </a:schemeClr>
                  </a:solidFill>
                  <a:latin typeface="Iwona Light" pitchFamily="2" charset="0"/>
                </a:rPr>
                <a:t>, MB Bennett, WN </a:t>
              </a:r>
              <a:r>
                <a:rPr lang="en-NZ" sz="1200" dirty="0" err="1">
                  <a:solidFill>
                    <a:schemeClr val="tx1">
                      <a:lumMod val="50000"/>
                      <a:lumOff val="50000"/>
                    </a:schemeClr>
                  </a:solidFill>
                  <a:latin typeface="Iwona Light" pitchFamily="2" charset="0"/>
                </a:rPr>
                <a:t>Venables</a:t>
              </a:r>
              <a:r>
                <a:rPr lang="en-NZ" sz="1200" dirty="0">
                  <a:solidFill>
                    <a:schemeClr val="tx1">
                      <a:lumMod val="50000"/>
                      <a:lumOff val="50000"/>
                    </a:schemeClr>
                  </a:solidFill>
                  <a:latin typeface="Iwona Light" pitchFamily="2" charset="0"/>
                </a:rPr>
                <a:t>, </a:t>
              </a:r>
              <a:r>
                <a:rPr lang="en-NZ" sz="1200" dirty="0">
                  <a:solidFill>
                    <a:schemeClr val="accent1"/>
                  </a:solidFill>
                  <a:latin typeface="Iwona Light" pitchFamily="2" charset="0"/>
                </a:rPr>
                <a:t>EF Cagua</a:t>
              </a:r>
              <a:r>
                <a:rPr lang="en-NZ" sz="1200" dirty="0">
                  <a:solidFill>
                    <a:schemeClr val="tx1">
                      <a:lumMod val="50000"/>
                      <a:lumOff val="50000"/>
                    </a:schemeClr>
                  </a:solidFill>
                  <a:latin typeface="Iwona Light" pitchFamily="2" charset="0"/>
                </a:rPr>
                <a:t>, KA Townsend, SJ Weeks, AJ Richardson </a:t>
              </a:r>
              <a:r>
                <a:rPr lang="en-AU" sz="1200" dirty="0">
                  <a:solidFill>
                    <a:schemeClr val="tx1">
                      <a:lumMod val="50000"/>
                      <a:lumOff val="50000"/>
                    </a:schemeClr>
                  </a:solidFill>
                  <a:latin typeface="Iwona Light" pitchFamily="2" charset="0"/>
                </a:rPr>
                <a:t>(2018) </a:t>
              </a:r>
              <a:r>
                <a:rPr lang="en-NZ" sz="1200" i="1" dirty="0">
                  <a:solidFill>
                    <a:schemeClr val="tx1">
                      <a:lumMod val="50000"/>
                      <a:lumOff val="50000"/>
                    </a:schemeClr>
                  </a:solidFill>
                  <a:latin typeface="Iwona Light" pitchFamily="2" charset="0"/>
                </a:rPr>
                <a:t>Variation in occupancy and habitat use of </a:t>
              </a:r>
              <a:r>
                <a:rPr lang="en-NZ" sz="1200" i="1" dirty="0" err="1">
                  <a:solidFill>
                    <a:schemeClr val="tx1">
                      <a:lumMod val="50000"/>
                      <a:lumOff val="50000"/>
                    </a:schemeClr>
                  </a:solidFill>
                  <a:latin typeface="Iwona Light" pitchFamily="2" charset="0"/>
                </a:rPr>
                <a:t>Mobula</a:t>
              </a:r>
              <a:r>
                <a:rPr lang="en-NZ" sz="1200" i="1" dirty="0">
                  <a:solidFill>
                    <a:schemeClr val="tx1">
                      <a:lumMod val="50000"/>
                      <a:lumOff val="50000"/>
                    </a:schemeClr>
                  </a:solidFill>
                  <a:latin typeface="Iwona Light" pitchFamily="2" charset="0"/>
                </a:rPr>
                <a:t> </a:t>
              </a:r>
              <a:r>
                <a:rPr lang="en-NZ" sz="1200" i="1" dirty="0" err="1">
                  <a:solidFill>
                    <a:schemeClr val="tx1">
                      <a:lumMod val="50000"/>
                      <a:lumOff val="50000"/>
                    </a:schemeClr>
                  </a:solidFill>
                  <a:latin typeface="Iwona Light" pitchFamily="2" charset="0"/>
                </a:rPr>
                <a:t>alfredi</a:t>
              </a:r>
              <a:r>
                <a:rPr lang="en-NZ" sz="1200" i="1" dirty="0">
                  <a:solidFill>
                    <a:schemeClr val="tx1">
                      <a:lumMod val="50000"/>
                      <a:lumOff val="50000"/>
                    </a:schemeClr>
                  </a:solidFill>
                  <a:latin typeface="Iwona Light" pitchFamily="2" charset="0"/>
                </a:rPr>
                <a:t> at a major aggregation site</a:t>
              </a:r>
              <a:r>
                <a:rPr lang="en-NZ" sz="1200" dirty="0">
                  <a:solidFill>
                    <a:schemeClr val="tx1">
                      <a:lumMod val="50000"/>
                      <a:lumOff val="50000"/>
                    </a:schemeClr>
                  </a:solidFill>
                  <a:latin typeface="Iwona Light" pitchFamily="2" charset="0"/>
                </a:rPr>
                <a:t>. Marine Ecology Progress Series. 599, 125-142</a:t>
              </a:r>
              <a:endParaRPr lang="en-AU" sz="1200" dirty="0">
                <a:solidFill>
                  <a:schemeClr val="tx1">
                    <a:lumMod val="50000"/>
                    <a:lumOff val="50000"/>
                  </a:schemeClr>
                </a:solidFill>
                <a:latin typeface="Iwona Light" pitchFamily="2" charset="0"/>
              </a:endParaRPr>
            </a:p>
          </p:txBody>
        </p:sp>
        <p:sp>
          <p:nvSpPr>
            <p:cNvPr id="30" name="TextBox 29">
              <a:extLst>
                <a:ext uri="{FF2B5EF4-FFF2-40B4-BE49-F238E27FC236}">
                  <a16:creationId xmlns:a16="http://schemas.microsoft.com/office/drawing/2014/main" id="{E5BD5285-ED7E-4047-93B2-72D807DDCF88}"/>
                </a:ext>
              </a:extLst>
            </p:cNvPr>
            <p:cNvSpPr txBox="1"/>
            <p:nvPr/>
          </p:nvSpPr>
          <p:spPr>
            <a:xfrm>
              <a:off x="6567099" y="4044723"/>
              <a:ext cx="4300925" cy="646331"/>
            </a:xfrm>
            <a:prstGeom prst="rect">
              <a:avLst/>
            </a:prstGeom>
            <a:noFill/>
          </p:spPr>
          <p:txBody>
            <a:bodyPr wrap="square" rtlCol="0">
              <a:spAutoFit/>
            </a:bodyPr>
            <a:lstStyle/>
            <a:p>
              <a:pPr algn="ctr"/>
              <a:r>
                <a:rPr lang="en-NZ" sz="1200" dirty="0">
                  <a:solidFill>
                    <a:schemeClr val="tx1">
                      <a:lumMod val="50000"/>
                      <a:lumOff val="50000"/>
                    </a:schemeClr>
                  </a:solidFill>
                  <a:latin typeface="Iwona Light" pitchFamily="2" charset="0"/>
                </a:rPr>
                <a:t>M Hutchinson, </a:t>
              </a:r>
              <a:r>
                <a:rPr lang="en-NZ" sz="1200" dirty="0">
                  <a:solidFill>
                    <a:schemeClr val="accent1"/>
                  </a:solidFill>
                  <a:latin typeface="Iwona Light" pitchFamily="2" charset="0"/>
                </a:rPr>
                <a:t>EF Cagua</a:t>
              </a:r>
              <a:r>
                <a:rPr lang="en-NZ" sz="1200" dirty="0">
                  <a:solidFill>
                    <a:schemeClr val="tx1">
                      <a:lumMod val="50000"/>
                      <a:lumOff val="50000"/>
                    </a:schemeClr>
                  </a:solidFill>
                  <a:latin typeface="Iwona Light" pitchFamily="2" charset="0"/>
                </a:rPr>
                <a:t>, DB Stouffer </a:t>
              </a:r>
              <a:r>
                <a:rPr lang="en-AU" sz="1200" dirty="0">
                  <a:solidFill>
                    <a:schemeClr val="tx1">
                      <a:lumMod val="50000"/>
                      <a:lumOff val="50000"/>
                    </a:schemeClr>
                  </a:solidFill>
                  <a:latin typeface="Iwona Light" pitchFamily="2" charset="0"/>
                </a:rPr>
                <a:t>(2017) </a:t>
              </a:r>
              <a:r>
                <a:rPr lang="en-NZ" sz="1200" i="1" dirty="0">
                  <a:solidFill>
                    <a:schemeClr val="tx1">
                      <a:lumMod val="50000"/>
                      <a:lumOff val="50000"/>
                    </a:schemeClr>
                  </a:solidFill>
                  <a:latin typeface="Iwona Light" pitchFamily="2" charset="0"/>
                </a:rPr>
                <a:t>Cophylogenetic signal is detectable in pollination interactions across ecological scales</a:t>
              </a:r>
              <a:r>
                <a:rPr lang="en-NZ" sz="1200" dirty="0">
                  <a:solidFill>
                    <a:schemeClr val="tx1">
                      <a:lumMod val="50000"/>
                      <a:lumOff val="50000"/>
                    </a:schemeClr>
                  </a:solidFill>
                  <a:latin typeface="Iwona Light" pitchFamily="2" charset="0"/>
                </a:rPr>
                <a:t>. Ecology. 98, 10:2640-2652</a:t>
              </a:r>
              <a:endParaRPr lang="en-AU" sz="1200" dirty="0">
                <a:solidFill>
                  <a:schemeClr val="tx1">
                    <a:lumMod val="50000"/>
                    <a:lumOff val="50000"/>
                  </a:schemeClr>
                </a:solidFill>
                <a:latin typeface="Iwona Light" pitchFamily="2" charset="0"/>
              </a:endParaRPr>
            </a:p>
          </p:txBody>
        </p:sp>
        <p:sp>
          <p:nvSpPr>
            <p:cNvPr id="31" name="TextBox 30">
              <a:extLst>
                <a:ext uri="{FF2B5EF4-FFF2-40B4-BE49-F238E27FC236}">
                  <a16:creationId xmlns:a16="http://schemas.microsoft.com/office/drawing/2014/main" id="{6ABA4218-F647-024A-85FA-C5FDE5E8AB4B}"/>
                </a:ext>
              </a:extLst>
            </p:cNvPr>
            <p:cNvSpPr txBox="1"/>
            <p:nvPr/>
          </p:nvSpPr>
          <p:spPr>
            <a:xfrm>
              <a:off x="6567098" y="5352646"/>
              <a:ext cx="4300925" cy="646331"/>
            </a:xfrm>
            <a:prstGeom prst="rect">
              <a:avLst/>
            </a:prstGeom>
            <a:noFill/>
          </p:spPr>
          <p:txBody>
            <a:bodyPr wrap="square" rtlCol="0">
              <a:spAutoFit/>
            </a:bodyPr>
            <a:lstStyle/>
            <a:p>
              <a:pPr algn="ctr"/>
              <a:r>
                <a:rPr lang="en-NZ" sz="1200" dirty="0">
                  <a:solidFill>
                    <a:schemeClr val="tx1">
                      <a:lumMod val="50000"/>
                      <a:lumOff val="50000"/>
                    </a:schemeClr>
                  </a:solidFill>
                  <a:latin typeface="Iwona Light" pitchFamily="2" charset="0"/>
                </a:rPr>
                <a:t>M Hutchinson, </a:t>
              </a:r>
              <a:r>
                <a:rPr lang="en-NZ" sz="1200" dirty="0">
                  <a:solidFill>
                    <a:schemeClr val="accent1"/>
                  </a:solidFill>
                  <a:latin typeface="Iwona Light" pitchFamily="2" charset="0"/>
                </a:rPr>
                <a:t>EF Cagua</a:t>
              </a:r>
              <a:r>
                <a:rPr lang="en-NZ" sz="1200" dirty="0">
                  <a:solidFill>
                    <a:schemeClr val="tx1">
                      <a:lumMod val="50000"/>
                      <a:lumOff val="50000"/>
                    </a:schemeClr>
                  </a:solidFill>
                  <a:latin typeface="Iwona Light" pitchFamily="2" charset="0"/>
                </a:rPr>
                <a:t>, JA Balbuena, DB Stouffer, T Poisot </a:t>
              </a:r>
              <a:r>
                <a:rPr lang="en-AU" sz="1200" dirty="0">
                  <a:solidFill>
                    <a:schemeClr val="tx1">
                      <a:lumMod val="50000"/>
                      <a:lumOff val="50000"/>
                    </a:schemeClr>
                  </a:solidFill>
                  <a:latin typeface="Iwona Light" pitchFamily="2" charset="0"/>
                </a:rPr>
                <a:t>(2017) </a:t>
              </a:r>
              <a:r>
                <a:rPr lang="en-NZ" sz="1200" i="1" dirty="0" err="1">
                  <a:solidFill>
                    <a:schemeClr val="tx1">
                      <a:lumMod val="50000"/>
                      <a:lumOff val="50000"/>
                    </a:schemeClr>
                  </a:solidFill>
                  <a:latin typeface="Iwona Light" pitchFamily="2" charset="0"/>
                </a:rPr>
                <a:t>paco</a:t>
              </a:r>
              <a:r>
                <a:rPr lang="en-NZ" sz="1200" i="1" dirty="0">
                  <a:solidFill>
                    <a:schemeClr val="tx1">
                      <a:lumMod val="50000"/>
                      <a:lumOff val="50000"/>
                    </a:schemeClr>
                  </a:solidFill>
                  <a:latin typeface="Iwona Light" pitchFamily="2" charset="0"/>
                </a:rPr>
                <a:t>: implementing procrustean approach to </a:t>
              </a:r>
              <a:r>
                <a:rPr lang="en-NZ" sz="1200" i="1" dirty="0" err="1">
                  <a:solidFill>
                    <a:schemeClr val="tx1">
                      <a:lumMod val="50000"/>
                      <a:lumOff val="50000"/>
                    </a:schemeClr>
                  </a:solidFill>
                  <a:latin typeface="Iwona Light" pitchFamily="2" charset="0"/>
                </a:rPr>
                <a:t>cophylogeny</a:t>
              </a:r>
              <a:r>
                <a:rPr lang="en-NZ" sz="1200" i="1" dirty="0">
                  <a:solidFill>
                    <a:schemeClr val="tx1">
                      <a:lumMod val="50000"/>
                      <a:lumOff val="50000"/>
                    </a:schemeClr>
                  </a:solidFill>
                  <a:latin typeface="Iwona Light" pitchFamily="2" charset="0"/>
                </a:rPr>
                <a:t> in R</a:t>
              </a:r>
              <a:r>
                <a:rPr lang="en-NZ" sz="1200" dirty="0">
                  <a:solidFill>
                    <a:schemeClr val="tx1">
                      <a:lumMod val="50000"/>
                      <a:lumOff val="50000"/>
                    </a:schemeClr>
                  </a:solidFill>
                  <a:latin typeface="Iwona Light" pitchFamily="2" charset="0"/>
                </a:rPr>
                <a:t>. Methods in Ecology and Evolution. 8, 8:932-940</a:t>
              </a:r>
              <a:endParaRPr lang="en-AU" sz="1200" dirty="0">
                <a:solidFill>
                  <a:schemeClr val="tx1">
                    <a:lumMod val="50000"/>
                    <a:lumOff val="50000"/>
                  </a:schemeClr>
                </a:solidFill>
                <a:latin typeface="Iwona Light" pitchFamily="2" charset="0"/>
              </a:endParaRPr>
            </a:p>
          </p:txBody>
        </p:sp>
      </p:grpSp>
      <p:grpSp>
        <p:nvGrpSpPr>
          <p:cNvPr id="34" name="Group 33">
            <a:extLst>
              <a:ext uri="{FF2B5EF4-FFF2-40B4-BE49-F238E27FC236}">
                <a16:creationId xmlns:a16="http://schemas.microsoft.com/office/drawing/2014/main" id="{64D2FAB4-B1FC-7242-B695-A7F56AE0ABFE}"/>
              </a:ext>
            </a:extLst>
          </p:cNvPr>
          <p:cNvGrpSpPr/>
          <p:nvPr/>
        </p:nvGrpSpPr>
        <p:grpSpPr>
          <a:xfrm>
            <a:off x="6567101" y="2308463"/>
            <a:ext cx="4300926" cy="3717514"/>
            <a:chOff x="1323976" y="1535170"/>
            <a:chExt cx="4300926" cy="3717514"/>
          </a:xfrm>
        </p:grpSpPr>
        <p:sp>
          <p:nvSpPr>
            <p:cNvPr id="25" name="TextBox 24">
              <a:extLst>
                <a:ext uri="{FF2B5EF4-FFF2-40B4-BE49-F238E27FC236}">
                  <a16:creationId xmlns:a16="http://schemas.microsoft.com/office/drawing/2014/main" id="{F8446B53-0870-DB49-AC78-CAF180CC329C}"/>
                </a:ext>
              </a:extLst>
            </p:cNvPr>
            <p:cNvSpPr txBox="1"/>
            <p:nvPr/>
          </p:nvSpPr>
          <p:spPr>
            <a:xfrm>
              <a:off x="1323977" y="2375103"/>
              <a:ext cx="4300925" cy="1200329"/>
            </a:xfrm>
            <a:prstGeom prst="rect">
              <a:avLst/>
            </a:prstGeom>
            <a:noFill/>
          </p:spPr>
          <p:txBody>
            <a:bodyPr wrap="square" rtlCol="0">
              <a:spAutoFit/>
            </a:bodyPr>
            <a:lstStyle/>
            <a:p>
              <a:pPr algn="ctr"/>
              <a:r>
                <a:rPr lang="en-AU" sz="1200" dirty="0">
                  <a:solidFill>
                    <a:schemeClr val="tx1">
                      <a:lumMod val="50000"/>
                      <a:lumOff val="50000"/>
                    </a:schemeClr>
                  </a:solidFill>
                  <a:latin typeface="Iwona Light" pitchFamily="2" charset="0"/>
                </a:rPr>
                <a:t>JEM Cochran, CD Braun, </a:t>
              </a:r>
              <a:r>
                <a:rPr lang="en-AU" sz="1200" dirty="0">
                  <a:solidFill>
                    <a:schemeClr val="accent1"/>
                  </a:solidFill>
                  <a:latin typeface="Iwona Light" pitchFamily="2" charset="0"/>
                </a:rPr>
                <a:t>EF Cagua</a:t>
              </a:r>
              <a:r>
                <a:rPr lang="en-AU" sz="1200" dirty="0">
                  <a:solidFill>
                    <a:schemeClr val="tx1">
                      <a:lumMod val="50000"/>
                      <a:lumOff val="50000"/>
                    </a:schemeClr>
                  </a:solidFill>
                  <a:latin typeface="Iwona Light" pitchFamily="2" charset="0"/>
                </a:rPr>
                <a:t>, MF Campbell Jr., RS </a:t>
              </a:r>
              <a:r>
                <a:rPr lang="en-AU" sz="1200" dirty="0" err="1">
                  <a:solidFill>
                    <a:schemeClr val="tx1">
                      <a:lumMod val="50000"/>
                      <a:lumOff val="50000"/>
                    </a:schemeClr>
                  </a:solidFill>
                  <a:latin typeface="Iwona Light" pitchFamily="2" charset="0"/>
                </a:rPr>
                <a:t>Hardenstine</a:t>
              </a:r>
              <a:r>
                <a:rPr lang="en-AU" sz="1200" dirty="0">
                  <a:solidFill>
                    <a:schemeClr val="tx1">
                      <a:lumMod val="50000"/>
                      <a:lumOff val="50000"/>
                    </a:schemeClr>
                  </a:solidFill>
                  <a:latin typeface="Iwona Light" pitchFamily="2" charset="0"/>
                </a:rPr>
                <a:t>, A </a:t>
              </a:r>
              <a:r>
                <a:rPr lang="en-AU" sz="1200" dirty="0" err="1">
                  <a:solidFill>
                    <a:schemeClr val="tx1">
                      <a:lumMod val="50000"/>
                      <a:lumOff val="50000"/>
                    </a:schemeClr>
                  </a:solidFill>
                  <a:latin typeface="Iwona Light" pitchFamily="2" charset="0"/>
                </a:rPr>
                <a:t>Kattan</a:t>
              </a:r>
              <a:r>
                <a:rPr lang="en-AU" sz="1200" dirty="0">
                  <a:solidFill>
                    <a:schemeClr val="tx1">
                      <a:lumMod val="50000"/>
                      <a:lumOff val="50000"/>
                    </a:schemeClr>
                  </a:solidFill>
                  <a:latin typeface="Iwona Light" pitchFamily="2" charset="0"/>
                </a:rPr>
                <a:t>, MA Priest, TH Sinclair-Taylor, GB </a:t>
              </a:r>
              <a:r>
                <a:rPr lang="en-AU" sz="1200" dirty="0" err="1">
                  <a:solidFill>
                    <a:schemeClr val="tx1">
                      <a:lumMod val="50000"/>
                      <a:lumOff val="50000"/>
                    </a:schemeClr>
                  </a:solidFill>
                  <a:latin typeface="Iwona Light" pitchFamily="2" charset="0"/>
                </a:rPr>
                <a:t>Skomal</a:t>
              </a:r>
              <a:r>
                <a:rPr lang="en-AU" sz="1200" dirty="0">
                  <a:solidFill>
                    <a:schemeClr val="tx1">
                      <a:lumMod val="50000"/>
                      <a:lumOff val="50000"/>
                    </a:schemeClr>
                  </a:solidFill>
                  <a:latin typeface="Iwona Light" pitchFamily="2" charset="0"/>
                </a:rPr>
                <a:t>, S Sultan, L Sun, SR </a:t>
              </a:r>
              <a:r>
                <a:rPr lang="en-AU" sz="1200" dirty="0" err="1">
                  <a:solidFill>
                    <a:schemeClr val="tx1">
                      <a:lumMod val="50000"/>
                      <a:lumOff val="50000"/>
                    </a:schemeClr>
                  </a:solidFill>
                  <a:latin typeface="Iwona Light" pitchFamily="2" charset="0"/>
                </a:rPr>
                <a:t>Thorrold</a:t>
              </a:r>
              <a:r>
                <a:rPr lang="en-AU" sz="1200" dirty="0">
                  <a:solidFill>
                    <a:schemeClr val="tx1">
                      <a:lumMod val="50000"/>
                      <a:lumOff val="50000"/>
                    </a:schemeClr>
                  </a:solidFill>
                  <a:latin typeface="Iwona Light" pitchFamily="2" charset="0"/>
                </a:rPr>
                <a:t>, ML Berumen (2019) </a:t>
              </a:r>
              <a:r>
                <a:rPr lang="en-NZ" sz="1200" i="1" dirty="0">
                  <a:solidFill>
                    <a:schemeClr val="tx1">
                      <a:lumMod val="50000"/>
                      <a:lumOff val="50000"/>
                    </a:schemeClr>
                  </a:solidFill>
                  <a:latin typeface="Iwona Light" pitchFamily="2" charset="0"/>
                </a:rPr>
                <a:t>Multi-method assessment of whale shark residency, distribution, and dispersal </a:t>
              </a:r>
              <a:r>
                <a:rPr lang="en-NZ" sz="1200" i="1" dirty="0" err="1">
                  <a:solidFill>
                    <a:schemeClr val="tx1">
                      <a:lumMod val="50000"/>
                      <a:lumOff val="50000"/>
                    </a:schemeClr>
                  </a:solidFill>
                  <a:latin typeface="Iwona Light" pitchFamily="2" charset="0"/>
                </a:rPr>
                <a:t>behavior</a:t>
              </a:r>
              <a:r>
                <a:rPr lang="en-NZ" sz="1200" i="1" dirty="0">
                  <a:solidFill>
                    <a:schemeClr val="tx1">
                      <a:lumMod val="50000"/>
                      <a:lumOff val="50000"/>
                    </a:schemeClr>
                  </a:solidFill>
                  <a:latin typeface="Iwona Light" pitchFamily="2" charset="0"/>
                </a:rPr>
                <a:t> at an aggregation site in the Red Sea</a:t>
              </a:r>
              <a:r>
                <a:rPr lang="en-NZ" sz="1200" dirty="0">
                  <a:solidFill>
                    <a:schemeClr val="tx1">
                      <a:lumMod val="50000"/>
                      <a:lumOff val="50000"/>
                    </a:schemeClr>
                  </a:solidFill>
                  <a:latin typeface="Iwona Light" pitchFamily="2" charset="0"/>
                </a:rPr>
                <a:t>. </a:t>
              </a:r>
              <a:r>
                <a:rPr lang="en-NZ" sz="1200" dirty="0" err="1">
                  <a:solidFill>
                    <a:schemeClr val="tx1">
                      <a:lumMod val="50000"/>
                      <a:lumOff val="50000"/>
                    </a:schemeClr>
                  </a:solidFill>
                  <a:latin typeface="Iwona Light" pitchFamily="2" charset="0"/>
                </a:rPr>
                <a:t>Plos</a:t>
              </a:r>
              <a:r>
                <a:rPr lang="en-NZ" sz="1200" dirty="0">
                  <a:solidFill>
                    <a:schemeClr val="tx1">
                      <a:lumMod val="50000"/>
                      <a:lumOff val="50000"/>
                    </a:schemeClr>
                  </a:solidFill>
                  <a:latin typeface="Iwona Light" pitchFamily="2" charset="0"/>
                </a:rPr>
                <a:t> One. 14, e0222285</a:t>
              </a:r>
              <a:endParaRPr lang="en-AU" sz="1200" dirty="0">
                <a:solidFill>
                  <a:schemeClr val="tx1">
                    <a:lumMod val="50000"/>
                    <a:lumOff val="50000"/>
                  </a:schemeClr>
                </a:solidFill>
                <a:latin typeface="Iwona Light" pitchFamily="2" charset="0"/>
              </a:endParaRPr>
            </a:p>
          </p:txBody>
        </p:sp>
        <p:sp>
          <p:nvSpPr>
            <p:cNvPr id="29" name="TextBox 28">
              <a:extLst>
                <a:ext uri="{FF2B5EF4-FFF2-40B4-BE49-F238E27FC236}">
                  <a16:creationId xmlns:a16="http://schemas.microsoft.com/office/drawing/2014/main" id="{B54BD186-D077-4D48-BC1E-B3EE896A48A2}"/>
                </a:ext>
              </a:extLst>
            </p:cNvPr>
            <p:cNvSpPr txBox="1"/>
            <p:nvPr/>
          </p:nvSpPr>
          <p:spPr>
            <a:xfrm>
              <a:off x="1323976" y="3583061"/>
              <a:ext cx="4300925" cy="830997"/>
            </a:xfrm>
            <a:prstGeom prst="rect">
              <a:avLst/>
            </a:prstGeom>
            <a:noFill/>
          </p:spPr>
          <p:txBody>
            <a:bodyPr wrap="square" rtlCol="0">
              <a:spAutoFit/>
            </a:bodyPr>
            <a:lstStyle/>
            <a:p>
              <a:pPr algn="ctr"/>
              <a:r>
                <a:rPr lang="en-NZ" sz="1200" dirty="0">
                  <a:solidFill>
                    <a:schemeClr val="tx1">
                      <a:lumMod val="50000"/>
                      <a:lumOff val="50000"/>
                    </a:schemeClr>
                  </a:solidFill>
                  <a:latin typeface="Iwona Light" pitchFamily="2" charset="0"/>
                </a:rPr>
                <a:t>J López-</a:t>
              </a:r>
              <a:r>
                <a:rPr lang="en-NZ" sz="1200" dirty="0" err="1">
                  <a:solidFill>
                    <a:schemeClr val="tx1">
                      <a:lumMod val="50000"/>
                      <a:lumOff val="50000"/>
                    </a:schemeClr>
                  </a:solidFill>
                  <a:latin typeface="Iwona Light" pitchFamily="2" charset="0"/>
                </a:rPr>
                <a:t>Angarita</a:t>
              </a:r>
              <a:r>
                <a:rPr lang="en-NZ" sz="1200" dirty="0">
                  <a:solidFill>
                    <a:schemeClr val="tx1">
                      <a:lumMod val="50000"/>
                      <a:lumOff val="50000"/>
                    </a:schemeClr>
                  </a:solidFill>
                  <a:latin typeface="Iwona Light" pitchFamily="2" charset="0"/>
                </a:rPr>
                <a:t>, A Tilley, JM Díaz, JP Hawkins, </a:t>
              </a:r>
              <a:r>
                <a:rPr lang="en-NZ" sz="1200" dirty="0">
                  <a:solidFill>
                    <a:schemeClr val="accent1"/>
                  </a:solidFill>
                  <a:latin typeface="Iwona Light" pitchFamily="2" charset="0"/>
                </a:rPr>
                <a:t>EF Cagua</a:t>
              </a:r>
              <a:r>
                <a:rPr lang="en-NZ" sz="1200" dirty="0">
                  <a:solidFill>
                    <a:schemeClr val="tx1">
                      <a:lumMod val="50000"/>
                      <a:lumOff val="50000"/>
                    </a:schemeClr>
                  </a:solidFill>
                  <a:latin typeface="Iwona Light" pitchFamily="2" charset="0"/>
                </a:rPr>
                <a:t>, CM Roberts </a:t>
              </a:r>
              <a:r>
                <a:rPr lang="en-AU" sz="1200" dirty="0">
                  <a:solidFill>
                    <a:schemeClr val="tx1">
                      <a:lumMod val="50000"/>
                      <a:lumOff val="50000"/>
                    </a:schemeClr>
                  </a:solidFill>
                  <a:latin typeface="Iwona Light" pitchFamily="2" charset="0"/>
                </a:rPr>
                <a:t>(2018) </a:t>
              </a:r>
              <a:r>
                <a:rPr lang="en-NZ" sz="1200" i="1" dirty="0">
                  <a:solidFill>
                    <a:schemeClr val="tx1">
                      <a:lumMod val="50000"/>
                      <a:lumOff val="50000"/>
                    </a:schemeClr>
                  </a:solidFill>
                  <a:latin typeface="Iwona Light" pitchFamily="2" charset="0"/>
                </a:rPr>
                <a:t>Winners and losers in area-based management of a small scale fishery in the Colombian Pacific</a:t>
              </a:r>
              <a:r>
                <a:rPr lang="en-NZ" sz="1200" dirty="0">
                  <a:solidFill>
                    <a:schemeClr val="tx1">
                      <a:lumMod val="50000"/>
                      <a:lumOff val="50000"/>
                    </a:schemeClr>
                  </a:solidFill>
                  <a:latin typeface="Iwona Light" pitchFamily="2" charset="0"/>
                </a:rPr>
                <a:t>. Frontiers in Marine Science. 5, 23</a:t>
              </a:r>
              <a:endParaRPr lang="en-AU" sz="1200" dirty="0">
                <a:solidFill>
                  <a:schemeClr val="tx1">
                    <a:lumMod val="50000"/>
                    <a:lumOff val="50000"/>
                  </a:schemeClr>
                </a:solidFill>
                <a:latin typeface="Iwona Light" pitchFamily="2" charset="0"/>
              </a:endParaRPr>
            </a:p>
          </p:txBody>
        </p:sp>
        <p:sp>
          <p:nvSpPr>
            <p:cNvPr id="32" name="TextBox 31">
              <a:extLst>
                <a:ext uri="{FF2B5EF4-FFF2-40B4-BE49-F238E27FC236}">
                  <a16:creationId xmlns:a16="http://schemas.microsoft.com/office/drawing/2014/main" id="{A8FC8A9C-1AEB-1A47-960D-7194F32F9284}"/>
                </a:ext>
              </a:extLst>
            </p:cNvPr>
            <p:cNvSpPr txBox="1"/>
            <p:nvPr/>
          </p:nvSpPr>
          <p:spPr>
            <a:xfrm>
              <a:off x="1323976" y="1535170"/>
              <a:ext cx="4300925" cy="830997"/>
            </a:xfrm>
            <a:prstGeom prst="rect">
              <a:avLst/>
            </a:prstGeom>
            <a:noFill/>
          </p:spPr>
          <p:txBody>
            <a:bodyPr wrap="square" rtlCol="0">
              <a:spAutoFit/>
            </a:bodyPr>
            <a:lstStyle/>
            <a:p>
              <a:pPr algn="ctr"/>
              <a:r>
                <a:rPr lang="en-NZ" sz="1200" dirty="0">
                  <a:solidFill>
                    <a:schemeClr val="accent1"/>
                  </a:solidFill>
                  <a:latin typeface="Iwona Light" pitchFamily="2" charset="0"/>
                </a:rPr>
                <a:t>EF Cagua</a:t>
              </a:r>
              <a:r>
                <a:rPr lang="en-NZ" sz="1200" dirty="0">
                  <a:solidFill>
                    <a:schemeClr val="tx1">
                      <a:lumMod val="50000"/>
                      <a:lumOff val="50000"/>
                    </a:schemeClr>
                  </a:solidFill>
                  <a:latin typeface="Iwona Light" pitchFamily="2" charset="0"/>
                </a:rPr>
                <a:t>, JEM Cochran, CA Rohner, CEM Prebble, TH Sinclair-Taylor, SJ Pierce, ML Berumen </a:t>
              </a:r>
              <a:r>
                <a:rPr lang="en-AU" sz="1200" dirty="0">
                  <a:solidFill>
                    <a:schemeClr val="tx1">
                      <a:lumMod val="50000"/>
                      <a:lumOff val="50000"/>
                    </a:schemeClr>
                  </a:solidFill>
                  <a:latin typeface="Iwona Light" pitchFamily="2" charset="0"/>
                </a:rPr>
                <a:t>(2015) </a:t>
              </a:r>
              <a:r>
                <a:rPr lang="en-NZ" sz="1200" i="1" dirty="0">
                  <a:solidFill>
                    <a:schemeClr val="tx1">
                      <a:lumMod val="50000"/>
                      <a:lumOff val="50000"/>
                    </a:schemeClr>
                  </a:solidFill>
                  <a:latin typeface="Iwona Light" pitchFamily="2" charset="0"/>
                </a:rPr>
                <a:t>Acoustic telemetry reveals cryptic residency of whale sharks</a:t>
              </a:r>
              <a:r>
                <a:rPr lang="en-NZ" sz="1200" dirty="0">
                  <a:solidFill>
                    <a:schemeClr val="tx1">
                      <a:lumMod val="50000"/>
                      <a:lumOff val="50000"/>
                    </a:schemeClr>
                  </a:solidFill>
                  <a:latin typeface="Iwona Light" pitchFamily="2" charset="0"/>
                </a:rPr>
                <a:t>. Biology Letters. 1, 4:20150092</a:t>
              </a:r>
              <a:endParaRPr lang="en-AU" sz="1200" dirty="0">
                <a:solidFill>
                  <a:schemeClr val="tx1">
                    <a:lumMod val="50000"/>
                    <a:lumOff val="50000"/>
                  </a:schemeClr>
                </a:solidFill>
                <a:latin typeface="Iwona Light" pitchFamily="2" charset="0"/>
              </a:endParaRPr>
            </a:p>
          </p:txBody>
        </p:sp>
        <p:sp>
          <p:nvSpPr>
            <p:cNvPr id="33" name="TextBox 32">
              <a:extLst>
                <a:ext uri="{FF2B5EF4-FFF2-40B4-BE49-F238E27FC236}">
                  <a16:creationId xmlns:a16="http://schemas.microsoft.com/office/drawing/2014/main" id="{DECAB25A-C5A3-EC4B-9EA8-213BA78E9CE3}"/>
                </a:ext>
              </a:extLst>
            </p:cNvPr>
            <p:cNvSpPr txBox="1"/>
            <p:nvPr/>
          </p:nvSpPr>
          <p:spPr>
            <a:xfrm>
              <a:off x="1323976" y="4421687"/>
              <a:ext cx="4300925" cy="830997"/>
            </a:xfrm>
            <a:prstGeom prst="rect">
              <a:avLst/>
            </a:prstGeom>
            <a:noFill/>
          </p:spPr>
          <p:txBody>
            <a:bodyPr wrap="square" rtlCol="0">
              <a:spAutoFit/>
            </a:bodyPr>
            <a:lstStyle/>
            <a:p>
              <a:pPr algn="ctr"/>
              <a:r>
                <a:rPr lang="en-NZ" sz="1200" dirty="0">
                  <a:solidFill>
                    <a:schemeClr val="tx1">
                      <a:lumMod val="50000"/>
                      <a:lumOff val="50000"/>
                    </a:schemeClr>
                  </a:solidFill>
                  <a:latin typeface="Iwona Light" pitchFamily="2" charset="0"/>
                </a:rPr>
                <a:t>CA Rohner, AJ Armstrong, SJ Pierce, CEM Prebble, </a:t>
              </a:r>
              <a:r>
                <a:rPr lang="en-NZ" sz="1200" dirty="0">
                  <a:solidFill>
                    <a:schemeClr val="accent1"/>
                  </a:solidFill>
                  <a:latin typeface="Iwona Light" pitchFamily="2" charset="0"/>
                </a:rPr>
                <a:t>EF Cagua</a:t>
              </a:r>
              <a:r>
                <a:rPr lang="en-NZ" sz="1200" dirty="0">
                  <a:solidFill>
                    <a:schemeClr val="tx1">
                      <a:lumMod val="50000"/>
                      <a:lumOff val="50000"/>
                    </a:schemeClr>
                  </a:solidFill>
                  <a:latin typeface="Iwona Light" pitchFamily="2" charset="0"/>
                </a:rPr>
                <a:t>, JEM Cochran, ML Berumen, AJ Richardson </a:t>
              </a:r>
              <a:r>
                <a:rPr lang="en-AU" sz="1200" dirty="0">
                  <a:solidFill>
                    <a:schemeClr val="tx1">
                      <a:lumMod val="50000"/>
                      <a:lumOff val="50000"/>
                    </a:schemeClr>
                  </a:solidFill>
                  <a:latin typeface="Iwona Light" pitchFamily="2" charset="0"/>
                </a:rPr>
                <a:t>(2015) </a:t>
              </a:r>
              <a:r>
                <a:rPr lang="en-NZ" sz="1200" i="1" dirty="0">
                  <a:solidFill>
                    <a:schemeClr val="tx1">
                      <a:lumMod val="50000"/>
                      <a:lumOff val="50000"/>
                    </a:schemeClr>
                  </a:solidFill>
                  <a:latin typeface="Iwona Light" pitchFamily="2" charset="0"/>
                </a:rPr>
                <a:t>Whale sharks target dense prey patches of sergestid shrimp off Tanzania</a:t>
              </a:r>
              <a:r>
                <a:rPr lang="en-NZ" sz="1200" dirty="0">
                  <a:solidFill>
                    <a:schemeClr val="tx1">
                      <a:lumMod val="50000"/>
                      <a:lumOff val="50000"/>
                    </a:schemeClr>
                  </a:solidFill>
                  <a:latin typeface="Iwona Light" pitchFamily="2" charset="0"/>
                </a:rPr>
                <a:t>. Journal of Plankton Research. 37, 2:352-362</a:t>
              </a:r>
              <a:endParaRPr lang="en-AU" sz="1200" dirty="0">
                <a:solidFill>
                  <a:schemeClr val="tx1">
                    <a:lumMod val="50000"/>
                    <a:lumOff val="50000"/>
                  </a:schemeClr>
                </a:solidFill>
                <a:latin typeface="Iwona Light" pitchFamily="2" charset="0"/>
              </a:endParaRPr>
            </a:p>
          </p:txBody>
        </p:sp>
      </p:grpSp>
    </p:spTree>
    <p:extLst>
      <p:ext uri="{BB962C8B-B14F-4D97-AF65-F5344CB8AC3E}">
        <p14:creationId xmlns:p14="http://schemas.microsoft.com/office/powerpoint/2010/main" val="1974865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83FBEB0-B319-324E-ADDF-4E104ACF2D45}"/>
              </a:ext>
            </a:extLst>
          </p:cNvPr>
          <p:cNvGrpSpPr/>
          <p:nvPr/>
        </p:nvGrpSpPr>
        <p:grpSpPr>
          <a:xfrm>
            <a:off x="1323975" y="611222"/>
            <a:ext cx="9544050" cy="1309630"/>
            <a:chOff x="1349972" y="822032"/>
            <a:chExt cx="9544050" cy="1309630"/>
          </a:xfrm>
        </p:grpSpPr>
        <p:sp>
          <p:nvSpPr>
            <p:cNvPr id="4" name="TextBox 3">
              <a:extLst>
                <a:ext uri="{FF2B5EF4-FFF2-40B4-BE49-F238E27FC236}">
                  <a16:creationId xmlns:a16="http://schemas.microsoft.com/office/drawing/2014/main" id="{2FC4846F-B403-4248-86F3-E44F186B95DB}"/>
                </a:ext>
              </a:extLst>
            </p:cNvPr>
            <p:cNvSpPr txBox="1"/>
            <p:nvPr/>
          </p:nvSpPr>
          <p:spPr>
            <a:xfrm>
              <a:off x="4114200" y="822032"/>
              <a:ext cx="4015594" cy="523220"/>
            </a:xfrm>
            <a:prstGeom prst="rect">
              <a:avLst/>
            </a:prstGeom>
            <a:noFill/>
          </p:spPr>
          <p:txBody>
            <a:bodyPr wrap="square" rtlCol="0">
              <a:spAutoFit/>
            </a:bodyPr>
            <a:lstStyle/>
            <a:p>
              <a:pPr algn="ctr"/>
              <a:r>
                <a:rPr lang="en-AU" sz="2800" dirty="0">
                  <a:latin typeface="Iwona" pitchFamily="2" charset="0"/>
                </a:rPr>
                <a:t>PUBLISHED</a:t>
              </a:r>
            </a:p>
          </p:txBody>
        </p:sp>
        <p:sp>
          <p:nvSpPr>
            <p:cNvPr id="5" name="TextBox 4">
              <a:extLst>
                <a:ext uri="{FF2B5EF4-FFF2-40B4-BE49-F238E27FC236}">
                  <a16:creationId xmlns:a16="http://schemas.microsoft.com/office/drawing/2014/main" id="{640FE2BB-7CB7-8746-A1E8-1F035F79BA0A}"/>
                </a:ext>
              </a:extLst>
            </p:cNvPr>
            <p:cNvSpPr txBox="1"/>
            <p:nvPr/>
          </p:nvSpPr>
          <p:spPr>
            <a:xfrm>
              <a:off x="1349972" y="1392998"/>
              <a:ext cx="9544050" cy="738664"/>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JD </a:t>
              </a:r>
              <a:r>
                <a:rPr lang="en-AU" sz="1400" dirty="0" err="1">
                  <a:solidFill>
                    <a:schemeClr val="tx1">
                      <a:lumMod val="50000"/>
                      <a:lumOff val="50000"/>
                    </a:schemeClr>
                  </a:solidFill>
                  <a:latin typeface="Iwona Light" pitchFamily="2" charset="0"/>
                </a:rPr>
                <a:t>DiBattista</a:t>
              </a:r>
              <a:r>
                <a:rPr lang="en-AU" sz="1400" dirty="0">
                  <a:solidFill>
                    <a:schemeClr val="tx1">
                      <a:lumMod val="50000"/>
                      <a:lumOff val="50000"/>
                    </a:schemeClr>
                  </a:solidFill>
                  <a:latin typeface="Iwona Light" pitchFamily="2" charset="0"/>
                </a:rPr>
                <a:t>, P Saenz-</a:t>
              </a:r>
              <a:r>
                <a:rPr lang="en-AU" sz="1400" dirty="0" err="1">
                  <a:solidFill>
                    <a:schemeClr val="tx1">
                      <a:lumMod val="50000"/>
                      <a:lumOff val="50000"/>
                    </a:schemeClr>
                  </a:solidFill>
                  <a:latin typeface="Iwona Light" pitchFamily="2" charset="0"/>
                </a:rPr>
                <a:t>Agudelo</a:t>
              </a:r>
              <a:r>
                <a:rPr lang="en-AU" sz="1400" dirty="0">
                  <a:solidFill>
                    <a:schemeClr val="tx1">
                      <a:lumMod val="50000"/>
                      <a:lumOff val="50000"/>
                    </a:schemeClr>
                  </a:solidFill>
                  <a:latin typeface="Iwona Light" pitchFamily="2" charset="0"/>
                </a:rPr>
                <a:t>, MJ </a:t>
              </a:r>
              <a:r>
                <a:rPr lang="en-AU" sz="1400" dirty="0" err="1">
                  <a:solidFill>
                    <a:schemeClr val="tx1">
                      <a:lumMod val="50000"/>
                      <a:lumOff val="50000"/>
                    </a:schemeClr>
                  </a:solidFill>
                  <a:latin typeface="Iwona Light" pitchFamily="2" charset="0"/>
                </a:rPr>
                <a:t>Piatek</a:t>
              </a:r>
              <a:r>
                <a:rPr lang="en-AU" sz="1400" dirty="0">
                  <a:solidFill>
                    <a:schemeClr val="tx1">
                      <a:lumMod val="50000"/>
                      <a:lumOff val="50000"/>
                    </a:schemeClr>
                  </a:solidFill>
                  <a:latin typeface="Iwona Light" pitchFamily="2" charset="0"/>
                </a:rPr>
                <a:t>,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BW Bowen, JH </a:t>
              </a:r>
              <a:r>
                <a:rPr lang="en-AU" sz="1400" dirty="0" err="1">
                  <a:solidFill>
                    <a:schemeClr val="tx1">
                      <a:lumMod val="50000"/>
                      <a:lumOff val="50000"/>
                    </a:schemeClr>
                  </a:solidFill>
                  <a:latin typeface="Iwona Light" pitchFamily="2" charset="0"/>
                </a:rPr>
                <a:t>Choat</a:t>
              </a:r>
              <a:r>
                <a:rPr lang="en-AU" sz="1400" dirty="0">
                  <a:solidFill>
                    <a:schemeClr val="tx1">
                      <a:lumMod val="50000"/>
                      <a:lumOff val="50000"/>
                    </a:schemeClr>
                  </a:solidFill>
                  <a:latin typeface="Iwona Light" pitchFamily="2" charset="0"/>
                </a:rPr>
                <a:t>, LA Rocha, MR Gaither, JPA Hobbs, TH Sinclair-Taylor, JH </a:t>
              </a:r>
              <a:r>
                <a:rPr lang="en-AU" sz="1400" dirty="0" err="1">
                  <a:solidFill>
                    <a:schemeClr val="tx1">
                      <a:lumMod val="50000"/>
                      <a:lumOff val="50000"/>
                    </a:schemeClr>
                  </a:solidFill>
                  <a:latin typeface="Iwona Light" pitchFamily="2" charset="0"/>
                </a:rPr>
                <a:t>McIlwain</a:t>
              </a:r>
              <a:r>
                <a:rPr lang="en-AU" sz="1400" dirty="0">
                  <a:solidFill>
                    <a:schemeClr val="tx1">
                      <a:lumMod val="50000"/>
                      <a:lumOff val="50000"/>
                    </a:schemeClr>
                  </a:solidFill>
                  <a:latin typeface="Iwona Light" pitchFamily="2" charset="0"/>
                </a:rPr>
                <a:t>, MA Priest, CD Braun, NE Hussey, ST Kessel, ML Berumen (2019) </a:t>
              </a:r>
              <a:r>
                <a:rPr lang="en-NZ" sz="1400" dirty="0">
                  <a:solidFill>
                    <a:schemeClr val="tx1">
                      <a:lumMod val="50000"/>
                      <a:lumOff val="50000"/>
                    </a:schemeClr>
                  </a:solidFill>
                  <a:latin typeface="Iwona Light" pitchFamily="2" charset="0"/>
                </a:rPr>
                <a:t>Population genomic response to geographic gradients by widespread and endemic fishes of the Arabian Peninsula. Ecology and Evolution. 10, 4314-4330</a:t>
              </a:r>
              <a:endParaRPr lang="en-AU" sz="1400" dirty="0">
                <a:solidFill>
                  <a:schemeClr val="tx1">
                    <a:lumMod val="50000"/>
                    <a:lumOff val="50000"/>
                  </a:schemeClr>
                </a:solidFill>
                <a:latin typeface="Iwona Light" pitchFamily="2" charset="0"/>
              </a:endParaRPr>
            </a:p>
          </p:txBody>
        </p:sp>
      </p:grpSp>
      <p:grpSp>
        <p:nvGrpSpPr>
          <p:cNvPr id="13" name="Group 12">
            <a:extLst>
              <a:ext uri="{FF2B5EF4-FFF2-40B4-BE49-F238E27FC236}">
                <a16:creationId xmlns:a16="http://schemas.microsoft.com/office/drawing/2014/main" id="{13C1486A-13DC-FF45-8159-90F794EC530C}"/>
              </a:ext>
            </a:extLst>
          </p:cNvPr>
          <p:cNvGrpSpPr/>
          <p:nvPr/>
        </p:nvGrpSpPr>
        <p:grpSpPr>
          <a:xfrm>
            <a:off x="1349972" y="2258153"/>
            <a:ext cx="9544050" cy="1309630"/>
            <a:chOff x="1349972" y="2230208"/>
            <a:chExt cx="9544050" cy="1309630"/>
          </a:xfrm>
        </p:grpSpPr>
        <p:sp>
          <p:nvSpPr>
            <p:cNvPr id="6" name="TextBox 5">
              <a:extLst>
                <a:ext uri="{FF2B5EF4-FFF2-40B4-BE49-F238E27FC236}">
                  <a16:creationId xmlns:a16="http://schemas.microsoft.com/office/drawing/2014/main" id="{1A859B53-53F9-CB4E-B34A-13425A92B255}"/>
                </a:ext>
              </a:extLst>
            </p:cNvPr>
            <p:cNvSpPr txBox="1"/>
            <p:nvPr/>
          </p:nvSpPr>
          <p:spPr>
            <a:xfrm>
              <a:off x="4114200" y="2230208"/>
              <a:ext cx="4015594" cy="523220"/>
            </a:xfrm>
            <a:prstGeom prst="rect">
              <a:avLst/>
            </a:prstGeom>
            <a:noFill/>
          </p:spPr>
          <p:txBody>
            <a:bodyPr wrap="square" rtlCol="0">
              <a:spAutoFit/>
            </a:bodyPr>
            <a:lstStyle/>
            <a:p>
              <a:pPr algn="ctr"/>
              <a:r>
                <a:rPr lang="en-AU" sz="2800" dirty="0">
                  <a:latin typeface="Iwona" pitchFamily="2" charset="0"/>
                </a:rPr>
                <a:t>IN PRESS</a:t>
              </a:r>
            </a:p>
          </p:txBody>
        </p:sp>
        <p:sp>
          <p:nvSpPr>
            <p:cNvPr id="7" name="TextBox 6">
              <a:extLst>
                <a:ext uri="{FF2B5EF4-FFF2-40B4-BE49-F238E27FC236}">
                  <a16:creationId xmlns:a16="http://schemas.microsoft.com/office/drawing/2014/main" id="{BF507CA5-1BB4-1B42-8975-3A9C6151DBF5}"/>
                </a:ext>
              </a:extLst>
            </p:cNvPr>
            <p:cNvSpPr txBox="1"/>
            <p:nvPr/>
          </p:nvSpPr>
          <p:spPr>
            <a:xfrm>
              <a:off x="1349972" y="2801174"/>
              <a:ext cx="9544050" cy="738664"/>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CA Rohner, JEM Cochran,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CEM Prebble, SK </a:t>
              </a:r>
              <a:r>
                <a:rPr lang="en-AU" sz="1400" dirty="0" err="1">
                  <a:solidFill>
                    <a:schemeClr val="tx1">
                      <a:lumMod val="50000"/>
                      <a:lumOff val="50000"/>
                    </a:schemeClr>
                  </a:solidFill>
                  <a:latin typeface="Iwona Light" pitchFamily="2" charset="0"/>
                </a:rPr>
                <a:t>Venables</a:t>
              </a:r>
              <a:r>
                <a:rPr lang="en-AU" sz="1400" dirty="0">
                  <a:solidFill>
                    <a:schemeClr val="tx1">
                      <a:lumMod val="50000"/>
                      <a:lumOff val="50000"/>
                    </a:schemeClr>
                  </a:solidFill>
                  <a:latin typeface="Iwona Light" pitchFamily="2" charset="0"/>
                </a:rPr>
                <a:t>, ML Berumen, BL </a:t>
              </a:r>
              <a:r>
                <a:rPr lang="en-AU" sz="1400" dirty="0" err="1">
                  <a:solidFill>
                    <a:schemeClr val="tx1">
                      <a:lumMod val="50000"/>
                      <a:lumOff val="50000"/>
                    </a:schemeClr>
                  </a:solidFill>
                  <a:latin typeface="Iwona Light" pitchFamily="2" charset="0"/>
                </a:rPr>
                <a:t>Kuguru</a:t>
              </a:r>
              <a:r>
                <a:rPr lang="en-AU" sz="1400" dirty="0">
                  <a:solidFill>
                    <a:schemeClr val="tx1">
                      <a:lumMod val="50000"/>
                      <a:lumOff val="50000"/>
                    </a:schemeClr>
                  </a:solidFill>
                  <a:latin typeface="Iwona Light" pitchFamily="2" charset="0"/>
                </a:rPr>
                <a:t>, J Rubens, JM </a:t>
              </a:r>
              <a:r>
                <a:rPr lang="en-AU" sz="1400" dirty="0" err="1">
                  <a:solidFill>
                    <a:schemeClr val="tx1">
                      <a:lumMod val="50000"/>
                      <a:lumOff val="50000"/>
                    </a:schemeClr>
                  </a:solidFill>
                  <a:latin typeface="Iwona Light" pitchFamily="2" charset="0"/>
                </a:rPr>
                <a:t>Brunnschweiler</a:t>
              </a:r>
              <a:r>
                <a:rPr lang="en-AU" sz="1400" dirty="0">
                  <a:solidFill>
                    <a:schemeClr val="tx1">
                      <a:lumMod val="50000"/>
                      <a:lumOff val="50000"/>
                    </a:schemeClr>
                  </a:solidFill>
                  <a:latin typeface="Iwona Light" pitchFamily="2" charset="0"/>
                </a:rPr>
                <a:t>, SJ Pierce (2020) </a:t>
              </a:r>
              <a:r>
                <a:rPr lang="en-NZ" sz="1400" i="1" dirty="0">
                  <a:solidFill>
                    <a:schemeClr val="tx1">
                      <a:lumMod val="50000"/>
                      <a:lumOff val="50000"/>
                    </a:schemeClr>
                  </a:solidFill>
                  <a:latin typeface="Iwona Light" pitchFamily="2" charset="0"/>
                </a:rPr>
                <a:t>No place like home? High residency and predictable seasonal movement of whale sharks off Tanzania</a:t>
              </a:r>
              <a:r>
                <a:rPr lang="en-NZ" sz="1400" dirty="0">
                  <a:solidFill>
                    <a:schemeClr val="tx1">
                      <a:lumMod val="50000"/>
                      <a:lumOff val="50000"/>
                    </a:schemeClr>
                  </a:solidFill>
                  <a:latin typeface="Iwona Light" pitchFamily="2" charset="0"/>
                </a:rPr>
                <a:t>. Frontiers in Marine Science</a:t>
              </a:r>
              <a:endParaRPr lang="en-AU" sz="1400" dirty="0">
                <a:solidFill>
                  <a:schemeClr val="tx1">
                    <a:lumMod val="50000"/>
                    <a:lumOff val="50000"/>
                  </a:schemeClr>
                </a:solidFill>
                <a:latin typeface="Iwona Light" pitchFamily="2" charset="0"/>
              </a:endParaRPr>
            </a:p>
          </p:txBody>
        </p:sp>
      </p:grpSp>
    </p:spTree>
    <p:extLst>
      <p:ext uri="{BB962C8B-B14F-4D97-AF65-F5344CB8AC3E}">
        <p14:creationId xmlns:p14="http://schemas.microsoft.com/office/powerpoint/2010/main" val="4236449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83FBEB0-B319-324E-ADDF-4E104ACF2D45}"/>
              </a:ext>
            </a:extLst>
          </p:cNvPr>
          <p:cNvGrpSpPr/>
          <p:nvPr/>
        </p:nvGrpSpPr>
        <p:grpSpPr>
          <a:xfrm>
            <a:off x="1323975" y="611222"/>
            <a:ext cx="9544050" cy="1309630"/>
            <a:chOff x="1349972" y="822032"/>
            <a:chExt cx="9544050" cy="1309630"/>
          </a:xfrm>
        </p:grpSpPr>
        <p:sp>
          <p:nvSpPr>
            <p:cNvPr id="4" name="TextBox 3">
              <a:extLst>
                <a:ext uri="{FF2B5EF4-FFF2-40B4-BE49-F238E27FC236}">
                  <a16:creationId xmlns:a16="http://schemas.microsoft.com/office/drawing/2014/main" id="{2FC4846F-B403-4248-86F3-E44F186B95DB}"/>
                </a:ext>
              </a:extLst>
            </p:cNvPr>
            <p:cNvSpPr txBox="1"/>
            <p:nvPr/>
          </p:nvSpPr>
          <p:spPr>
            <a:xfrm>
              <a:off x="4114200" y="822032"/>
              <a:ext cx="4015594" cy="523220"/>
            </a:xfrm>
            <a:prstGeom prst="rect">
              <a:avLst/>
            </a:prstGeom>
            <a:noFill/>
          </p:spPr>
          <p:txBody>
            <a:bodyPr wrap="square" rtlCol="0">
              <a:spAutoFit/>
            </a:bodyPr>
            <a:lstStyle/>
            <a:p>
              <a:pPr algn="ctr"/>
              <a:r>
                <a:rPr lang="en-AU" sz="2800" dirty="0">
                  <a:latin typeface="Iwona" pitchFamily="2" charset="0"/>
                </a:rPr>
                <a:t>PUBLISHED</a:t>
              </a:r>
            </a:p>
          </p:txBody>
        </p:sp>
        <p:sp>
          <p:nvSpPr>
            <p:cNvPr id="5" name="TextBox 4">
              <a:extLst>
                <a:ext uri="{FF2B5EF4-FFF2-40B4-BE49-F238E27FC236}">
                  <a16:creationId xmlns:a16="http://schemas.microsoft.com/office/drawing/2014/main" id="{640FE2BB-7CB7-8746-A1E8-1F035F79BA0A}"/>
                </a:ext>
              </a:extLst>
            </p:cNvPr>
            <p:cNvSpPr txBox="1"/>
            <p:nvPr/>
          </p:nvSpPr>
          <p:spPr>
            <a:xfrm>
              <a:off x="1349972" y="1392998"/>
              <a:ext cx="9544050" cy="738664"/>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JD </a:t>
              </a:r>
              <a:r>
                <a:rPr lang="en-AU" sz="1400" dirty="0" err="1">
                  <a:solidFill>
                    <a:schemeClr val="tx1">
                      <a:lumMod val="50000"/>
                      <a:lumOff val="50000"/>
                    </a:schemeClr>
                  </a:solidFill>
                  <a:latin typeface="Iwona Light" pitchFamily="2" charset="0"/>
                </a:rPr>
                <a:t>DiBattista</a:t>
              </a:r>
              <a:r>
                <a:rPr lang="en-AU" sz="1400" dirty="0">
                  <a:solidFill>
                    <a:schemeClr val="tx1">
                      <a:lumMod val="50000"/>
                      <a:lumOff val="50000"/>
                    </a:schemeClr>
                  </a:solidFill>
                  <a:latin typeface="Iwona Light" pitchFamily="2" charset="0"/>
                </a:rPr>
                <a:t>, P Saenz-</a:t>
              </a:r>
              <a:r>
                <a:rPr lang="en-AU" sz="1400" dirty="0" err="1">
                  <a:solidFill>
                    <a:schemeClr val="tx1">
                      <a:lumMod val="50000"/>
                      <a:lumOff val="50000"/>
                    </a:schemeClr>
                  </a:solidFill>
                  <a:latin typeface="Iwona Light" pitchFamily="2" charset="0"/>
                </a:rPr>
                <a:t>Agudelo</a:t>
              </a:r>
              <a:r>
                <a:rPr lang="en-AU" sz="1400" dirty="0">
                  <a:solidFill>
                    <a:schemeClr val="tx1">
                      <a:lumMod val="50000"/>
                      <a:lumOff val="50000"/>
                    </a:schemeClr>
                  </a:solidFill>
                  <a:latin typeface="Iwona Light" pitchFamily="2" charset="0"/>
                </a:rPr>
                <a:t>, MJ </a:t>
              </a:r>
              <a:r>
                <a:rPr lang="en-AU" sz="1400" dirty="0" err="1">
                  <a:solidFill>
                    <a:schemeClr val="tx1">
                      <a:lumMod val="50000"/>
                      <a:lumOff val="50000"/>
                    </a:schemeClr>
                  </a:solidFill>
                  <a:latin typeface="Iwona Light" pitchFamily="2" charset="0"/>
                </a:rPr>
                <a:t>Piatek</a:t>
              </a:r>
              <a:r>
                <a:rPr lang="en-AU" sz="1400" dirty="0">
                  <a:solidFill>
                    <a:schemeClr val="tx1">
                      <a:lumMod val="50000"/>
                      <a:lumOff val="50000"/>
                    </a:schemeClr>
                  </a:solidFill>
                  <a:latin typeface="Iwona Light" pitchFamily="2" charset="0"/>
                </a:rPr>
                <a:t>,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BW Bowen, JH </a:t>
              </a:r>
              <a:r>
                <a:rPr lang="en-AU" sz="1400" dirty="0" err="1">
                  <a:solidFill>
                    <a:schemeClr val="tx1">
                      <a:lumMod val="50000"/>
                      <a:lumOff val="50000"/>
                    </a:schemeClr>
                  </a:solidFill>
                  <a:latin typeface="Iwona Light" pitchFamily="2" charset="0"/>
                </a:rPr>
                <a:t>Choat</a:t>
              </a:r>
              <a:r>
                <a:rPr lang="en-AU" sz="1400" dirty="0">
                  <a:solidFill>
                    <a:schemeClr val="tx1">
                      <a:lumMod val="50000"/>
                      <a:lumOff val="50000"/>
                    </a:schemeClr>
                  </a:solidFill>
                  <a:latin typeface="Iwona Light" pitchFamily="2" charset="0"/>
                </a:rPr>
                <a:t>, LA Rocha, MR Gaither, JPA Hobbs, TH Sinclair-Taylor, JH </a:t>
              </a:r>
              <a:r>
                <a:rPr lang="en-AU" sz="1400" dirty="0" err="1">
                  <a:solidFill>
                    <a:schemeClr val="tx1">
                      <a:lumMod val="50000"/>
                      <a:lumOff val="50000"/>
                    </a:schemeClr>
                  </a:solidFill>
                  <a:latin typeface="Iwona Light" pitchFamily="2" charset="0"/>
                </a:rPr>
                <a:t>McIlwain</a:t>
              </a:r>
              <a:r>
                <a:rPr lang="en-AU" sz="1400" dirty="0">
                  <a:solidFill>
                    <a:schemeClr val="tx1">
                      <a:lumMod val="50000"/>
                      <a:lumOff val="50000"/>
                    </a:schemeClr>
                  </a:solidFill>
                  <a:latin typeface="Iwona Light" pitchFamily="2" charset="0"/>
                </a:rPr>
                <a:t>, MA Priest, CD Braun, NE Hussey, ST Kessel, ML Berumen (2019) </a:t>
              </a:r>
              <a:r>
                <a:rPr lang="en-NZ" sz="1400" dirty="0">
                  <a:solidFill>
                    <a:schemeClr val="tx1">
                      <a:lumMod val="50000"/>
                      <a:lumOff val="50000"/>
                    </a:schemeClr>
                  </a:solidFill>
                  <a:latin typeface="Iwona Light" pitchFamily="2" charset="0"/>
                </a:rPr>
                <a:t>Population genomic response to geographic gradients by widespread and endemic fishes of the Arabian Peninsula. Ecology and Evolution. 10, 4314-4330</a:t>
              </a:r>
              <a:endParaRPr lang="en-AU" sz="1400" dirty="0">
                <a:solidFill>
                  <a:schemeClr val="tx1">
                    <a:lumMod val="50000"/>
                    <a:lumOff val="50000"/>
                  </a:schemeClr>
                </a:solidFill>
                <a:latin typeface="Iwona Light" pitchFamily="2" charset="0"/>
              </a:endParaRPr>
            </a:p>
          </p:txBody>
        </p:sp>
      </p:grpSp>
      <p:grpSp>
        <p:nvGrpSpPr>
          <p:cNvPr id="13" name="Group 12">
            <a:extLst>
              <a:ext uri="{FF2B5EF4-FFF2-40B4-BE49-F238E27FC236}">
                <a16:creationId xmlns:a16="http://schemas.microsoft.com/office/drawing/2014/main" id="{13C1486A-13DC-FF45-8159-90F794EC530C}"/>
              </a:ext>
            </a:extLst>
          </p:cNvPr>
          <p:cNvGrpSpPr/>
          <p:nvPr/>
        </p:nvGrpSpPr>
        <p:grpSpPr>
          <a:xfrm>
            <a:off x="1349972" y="2258153"/>
            <a:ext cx="9544050" cy="1309630"/>
            <a:chOff x="1349972" y="2230208"/>
            <a:chExt cx="9544050" cy="1309630"/>
          </a:xfrm>
        </p:grpSpPr>
        <p:sp>
          <p:nvSpPr>
            <p:cNvPr id="6" name="TextBox 5">
              <a:extLst>
                <a:ext uri="{FF2B5EF4-FFF2-40B4-BE49-F238E27FC236}">
                  <a16:creationId xmlns:a16="http://schemas.microsoft.com/office/drawing/2014/main" id="{1A859B53-53F9-CB4E-B34A-13425A92B255}"/>
                </a:ext>
              </a:extLst>
            </p:cNvPr>
            <p:cNvSpPr txBox="1"/>
            <p:nvPr/>
          </p:nvSpPr>
          <p:spPr>
            <a:xfrm>
              <a:off x="4114200" y="2230208"/>
              <a:ext cx="4015594" cy="523220"/>
            </a:xfrm>
            <a:prstGeom prst="rect">
              <a:avLst/>
            </a:prstGeom>
            <a:noFill/>
          </p:spPr>
          <p:txBody>
            <a:bodyPr wrap="square" rtlCol="0">
              <a:spAutoFit/>
            </a:bodyPr>
            <a:lstStyle/>
            <a:p>
              <a:pPr algn="ctr"/>
              <a:r>
                <a:rPr lang="en-AU" sz="2800" dirty="0">
                  <a:latin typeface="Iwona" pitchFamily="2" charset="0"/>
                </a:rPr>
                <a:t>IN PRESS</a:t>
              </a:r>
            </a:p>
          </p:txBody>
        </p:sp>
        <p:sp>
          <p:nvSpPr>
            <p:cNvPr id="7" name="TextBox 6">
              <a:extLst>
                <a:ext uri="{FF2B5EF4-FFF2-40B4-BE49-F238E27FC236}">
                  <a16:creationId xmlns:a16="http://schemas.microsoft.com/office/drawing/2014/main" id="{BF507CA5-1BB4-1B42-8975-3A9C6151DBF5}"/>
                </a:ext>
              </a:extLst>
            </p:cNvPr>
            <p:cNvSpPr txBox="1"/>
            <p:nvPr/>
          </p:nvSpPr>
          <p:spPr>
            <a:xfrm>
              <a:off x="1349972" y="2801174"/>
              <a:ext cx="9544050" cy="738664"/>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CA Rohner, JEM Cochran,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CEM Prebble, SK </a:t>
              </a:r>
              <a:r>
                <a:rPr lang="en-AU" sz="1400" dirty="0" err="1">
                  <a:solidFill>
                    <a:schemeClr val="tx1">
                      <a:lumMod val="50000"/>
                      <a:lumOff val="50000"/>
                    </a:schemeClr>
                  </a:solidFill>
                  <a:latin typeface="Iwona Light" pitchFamily="2" charset="0"/>
                </a:rPr>
                <a:t>Venables</a:t>
              </a:r>
              <a:r>
                <a:rPr lang="en-AU" sz="1400" dirty="0">
                  <a:solidFill>
                    <a:schemeClr val="tx1">
                      <a:lumMod val="50000"/>
                      <a:lumOff val="50000"/>
                    </a:schemeClr>
                  </a:solidFill>
                  <a:latin typeface="Iwona Light" pitchFamily="2" charset="0"/>
                </a:rPr>
                <a:t>, ML Berumen, BL </a:t>
              </a:r>
              <a:r>
                <a:rPr lang="en-AU" sz="1400" dirty="0" err="1">
                  <a:solidFill>
                    <a:schemeClr val="tx1">
                      <a:lumMod val="50000"/>
                      <a:lumOff val="50000"/>
                    </a:schemeClr>
                  </a:solidFill>
                  <a:latin typeface="Iwona Light" pitchFamily="2" charset="0"/>
                </a:rPr>
                <a:t>Kuguru</a:t>
              </a:r>
              <a:r>
                <a:rPr lang="en-AU" sz="1400" dirty="0">
                  <a:solidFill>
                    <a:schemeClr val="tx1">
                      <a:lumMod val="50000"/>
                      <a:lumOff val="50000"/>
                    </a:schemeClr>
                  </a:solidFill>
                  <a:latin typeface="Iwona Light" pitchFamily="2" charset="0"/>
                </a:rPr>
                <a:t>, J Rubens, JM </a:t>
              </a:r>
              <a:r>
                <a:rPr lang="en-AU" sz="1400" dirty="0" err="1">
                  <a:solidFill>
                    <a:schemeClr val="tx1">
                      <a:lumMod val="50000"/>
                      <a:lumOff val="50000"/>
                    </a:schemeClr>
                  </a:solidFill>
                  <a:latin typeface="Iwona Light" pitchFamily="2" charset="0"/>
                </a:rPr>
                <a:t>Brunnschweiler</a:t>
              </a:r>
              <a:r>
                <a:rPr lang="en-AU" sz="1400" dirty="0">
                  <a:solidFill>
                    <a:schemeClr val="tx1">
                      <a:lumMod val="50000"/>
                      <a:lumOff val="50000"/>
                    </a:schemeClr>
                  </a:solidFill>
                  <a:latin typeface="Iwona Light" pitchFamily="2" charset="0"/>
                </a:rPr>
                <a:t>, SJ Pierce (2020) </a:t>
              </a:r>
              <a:r>
                <a:rPr lang="en-NZ" sz="1400" i="1" dirty="0">
                  <a:solidFill>
                    <a:schemeClr val="tx1">
                      <a:lumMod val="50000"/>
                      <a:lumOff val="50000"/>
                    </a:schemeClr>
                  </a:solidFill>
                  <a:latin typeface="Iwona Light" pitchFamily="2" charset="0"/>
                </a:rPr>
                <a:t>No place like home? High residency and predictable seasonal movement of whale sharks off Tanzania</a:t>
              </a:r>
              <a:r>
                <a:rPr lang="en-NZ" sz="1400" dirty="0">
                  <a:solidFill>
                    <a:schemeClr val="tx1">
                      <a:lumMod val="50000"/>
                      <a:lumOff val="50000"/>
                    </a:schemeClr>
                  </a:solidFill>
                  <a:latin typeface="Iwona Light" pitchFamily="2" charset="0"/>
                </a:rPr>
                <a:t>. Frontiers in Marine Science</a:t>
              </a:r>
              <a:endParaRPr lang="en-AU" sz="1400" dirty="0">
                <a:solidFill>
                  <a:schemeClr val="tx1">
                    <a:lumMod val="50000"/>
                    <a:lumOff val="50000"/>
                  </a:schemeClr>
                </a:solidFill>
                <a:latin typeface="Iwona Light" pitchFamily="2" charset="0"/>
              </a:endParaRPr>
            </a:p>
          </p:txBody>
        </p:sp>
      </p:grpSp>
      <p:grpSp>
        <p:nvGrpSpPr>
          <p:cNvPr id="14" name="Group 13">
            <a:extLst>
              <a:ext uri="{FF2B5EF4-FFF2-40B4-BE49-F238E27FC236}">
                <a16:creationId xmlns:a16="http://schemas.microsoft.com/office/drawing/2014/main" id="{9511E512-E953-534F-B0E4-21C00B7E15D0}"/>
              </a:ext>
            </a:extLst>
          </p:cNvPr>
          <p:cNvGrpSpPr/>
          <p:nvPr/>
        </p:nvGrpSpPr>
        <p:grpSpPr>
          <a:xfrm>
            <a:off x="1349972" y="3905084"/>
            <a:ext cx="9544050" cy="2286919"/>
            <a:chOff x="1349972" y="3638384"/>
            <a:chExt cx="9544050" cy="2286919"/>
          </a:xfrm>
        </p:grpSpPr>
        <p:sp>
          <p:nvSpPr>
            <p:cNvPr id="8" name="TextBox 7">
              <a:extLst>
                <a:ext uri="{FF2B5EF4-FFF2-40B4-BE49-F238E27FC236}">
                  <a16:creationId xmlns:a16="http://schemas.microsoft.com/office/drawing/2014/main" id="{AFBC7916-8D17-4A44-890B-34953E69DA6D}"/>
                </a:ext>
              </a:extLst>
            </p:cNvPr>
            <p:cNvSpPr txBox="1"/>
            <p:nvPr/>
          </p:nvSpPr>
          <p:spPr>
            <a:xfrm>
              <a:off x="3346748" y="3638384"/>
              <a:ext cx="5550499" cy="523220"/>
            </a:xfrm>
            <a:prstGeom prst="rect">
              <a:avLst/>
            </a:prstGeom>
            <a:noFill/>
          </p:spPr>
          <p:txBody>
            <a:bodyPr wrap="square" rtlCol="0">
              <a:spAutoFit/>
            </a:bodyPr>
            <a:lstStyle/>
            <a:p>
              <a:pPr algn="ctr"/>
              <a:r>
                <a:rPr lang="en-AU" sz="2800" dirty="0">
                  <a:latin typeface="Iwona" pitchFamily="2" charset="0"/>
                </a:rPr>
                <a:t>UNDER REVIEW</a:t>
              </a:r>
            </a:p>
          </p:txBody>
        </p:sp>
        <p:sp>
          <p:nvSpPr>
            <p:cNvPr id="10" name="TextBox 9">
              <a:extLst>
                <a:ext uri="{FF2B5EF4-FFF2-40B4-BE49-F238E27FC236}">
                  <a16:creationId xmlns:a16="http://schemas.microsoft.com/office/drawing/2014/main" id="{655A7BA0-4DFA-4F44-8132-7B3458C07997}"/>
                </a:ext>
              </a:extLst>
            </p:cNvPr>
            <p:cNvSpPr txBox="1"/>
            <p:nvPr/>
          </p:nvSpPr>
          <p:spPr>
            <a:xfrm>
              <a:off x="1349972" y="4209350"/>
              <a:ext cx="9544050" cy="523220"/>
            </a:xfrm>
            <a:prstGeom prst="rect">
              <a:avLst/>
            </a:prstGeom>
            <a:noFill/>
          </p:spPr>
          <p:txBody>
            <a:bodyPr wrap="square" rtlCol="0">
              <a:spAutoFit/>
            </a:bodyPr>
            <a:lstStyle/>
            <a:p>
              <a:pPr algn="ct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HJ Marrero, JM </a:t>
              </a:r>
              <a:r>
                <a:rPr lang="en-AU" sz="1400" dirty="0" err="1">
                  <a:solidFill>
                    <a:schemeClr val="tx1">
                      <a:lumMod val="50000"/>
                      <a:lumOff val="50000"/>
                    </a:schemeClr>
                  </a:solidFill>
                  <a:latin typeface="Iwona Light" pitchFamily="2" charset="0"/>
                </a:rPr>
                <a:t>Tylianakis</a:t>
              </a:r>
              <a:r>
                <a:rPr lang="en-AU" sz="1400" dirty="0">
                  <a:solidFill>
                    <a:schemeClr val="tx1">
                      <a:lumMod val="50000"/>
                      <a:lumOff val="50000"/>
                    </a:schemeClr>
                  </a:solidFill>
                  <a:latin typeface="Iwona Light" pitchFamily="2" charset="0"/>
                </a:rPr>
                <a:t>, DB Stouffer. </a:t>
              </a:r>
              <a:r>
                <a:rPr lang="en-NZ" sz="1400" dirty="0">
                  <a:solidFill>
                    <a:schemeClr val="tx1">
                      <a:lumMod val="50000"/>
                      <a:lumOff val="50000"/>
                    </a:schemeClr>
                  </a:solidFill>
                  <a:latin typeface="Iwona Light" pitchFamily="2" charset="0"/>
                </a:rPr>
                <a:t>The trade-offs of sharing pollinators: pollination service is determined by the community context </a:t>
              </a:r>
              <a:endParaRPr lang="en-AU" sz="1400" dirty="0">
                <a:solidFill>
                  <a:schemeClr val="tx1">
                    <a:lumMod val="50000"/>
                    <a:lumOff val="50000"/>
                  </a:schemeClr>
                </a:solidFill>
                <a:latin typeface="Iwona Light" pitchFamily="2" charset="0"/>
              </a:endParaRPr>
            </a:p>
          </p:txBody>
        </p:sp>
        <p:sp>
          <p:nvSpPr>
            <p:cNvPr id="11" name="TextBox 10">
              <a:extLst>
                <a:ext uri="{FF2B5EF4-FFF2-40B4-BE49-F238E27FC236}">
                  <a16:creationId xmlns:a16="http://schemas.microsoft.com/office/drawing/2014/main" id="{131FEC3B-C036-F049-9B10-A1C7DF4D5013}"/>
                </a:ext>
              </a:extLst>
            </p:cNvPr>
            <p:cNvSpPr txBox="1"/>
            <p:nvPr/>
          </p:nvSpPr>
          <p:spPr>
            <a:xfrm>
              <a:off x="1349972" y="4805716"/>
              <a:ext cx="9544050" cy="523220"/>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AJ Burt,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C Sanchez, J van de </a:t>
              </a:r>
              <a:r>
                <a:rPr lang="en-AU" sz="1400" dirty="0" err="1">
                  <a:solidFill>
                    <a:schemeClr val="tx1">
                      <a:lumMod val="50000"/>
                      <a:lumOff val="50000"/>
                    </a:schemeClr>
                  </a:solidFill>
                  <a:latin typeface="Iwona Light" pitchFamily="2" charset="0"/>
                </a:rPr>
                <a:t>Crommenacker</a:t>
              </a:r>
              <a:r>
                <a:rPr lang="en-AU" sz="1400" dirty="0">
                  <a:solidFill>
                    <a:schemeClr val="tx1">
                      <a:lumMod val="50000"/>
                      <a:lumOff val="50000"/>
                    </a:schemeClr>
                  </a:solidFill>
                  <a:latin typeface="Iwona Light" pitchFamily="2" charset="0"/>
                </a:rPr>
                <a:t>, N Shah, N Bunbury. </a:t>
              </a:r>
              <a:r>
                <a:rPr lang="en-NZ" sz="1400" dirty="0">
                  <a:solidFill>
                    <a:schemeClr val="tx1">
                      <a:lumMod val="50000"/>
                      <a:lumOff val="50000"/>
                    </a:schemeClr>
                  </a:solidFill>
                  <a:latin typeface="Iwona Light" pitchFamily="2" charset="0"/>
                </a:rPr>
                <a:t>Combining monitoring data from multiple sites to assess population status and trends of white-tailed tropicbirds (Phaethon </a:t>
              </a:r>
              <a:r>
                <a:rPr lang="en-NZ" sz="1400" dirty="0" err="1">
                  <a:solidFill>
                    <a:schemeClr val="tx1">
                      <a:lumMod val="50000"/>
                      <a:lumOff val="50000"/>
                    </a:schemeClr>
                  </a:solidFill>
                  <a:latin typeface="Iwona Light" pitchFamily="2" charset="0"/>
                </a:rPr>
                <a:t>lepturus</a:t>
              </a:r>
              <a:r>
                <a:rPr lang="en-NZ" sz="1400" dirty="0">
                  <a:solidFill>
                    <a:schemeClr val="tx1">
                      <a:lumMod val="50000"/>
                      <a:lumOff val="50000"/>
                    </a:schemeClr>
                  </a:solidFill>
                  <a:latin typeface="Iwona Light" pitchFamily="2" charset="0"/>
                </a:rPr>
                <a:t>)</a:t>
              </a:r>
            </a:p>
          </p:txBody>
        </p:sp>
        <p:sp>
          <p:nvSpPr>
            <p:cNvPr id="12" name="TextBox 11">
              <a:extLst>
                <a:ext uri="{FF2B5EF4-FFF2-40B4-BE49-F238E27FC236}">
                  <a16:creationId xmlns:a16="http://schemas.microsoft.com/office/drawing/2014/main" id="{5B839A2F-F8D1-3C4B-A498-7BE8AEC881C9}"/>
                </a:ext>
              </a:extLst>
            </p:cNvPr>
            <p:cNvSpPr txBox="1"/>
            <p:nvPr/>
          </p:nvSpPr>
          <p:spPr>
            <a:xfrm>
              <a:off x="1349972" y="5402083"/>
              <a:ext cx="9544050" cy="523220"/>
            </a:xfrm>
            <a:prstGeom prst="rect">
              <a:avLst/>
            </a:prstGeom>
            <a:noFill/>
          </p:spPr>
          <p:txBody>
            <a:bodyPr wrap="square" rtlCol="0">
              <a:spAutoFit/>
            </a:bodyPr>
            <a:lstStyle/>
            <a:p>
              <a:pPr algn="ctr"/>
              <a:r>
                <a:rPr lang="en-AU" sz="1400" dirty="0">
                  <a:solidFill>
                    <a:schemeClr val="tx1">
                      <a:lumMod val="50000"/>
                      <a:lumOff val="50000"/>
                    </a:schemeClr>
                  </a:solidFill>
                  <a:latin typeface="Iwona Light" pitchFamily="2" charset="0"/>
                </a:rPr>
                <a:t>JC </a:t>
              </a:r>
              <a:r>
                <a:rPr lang="en-AU" sz="1400" dirty="0" err="1">
                  <a:solidFill>
                    <a:schemeClr val="tx1">
                      <a:lumMod val="50000"/>
                      <a:lumOff val="50000"/>
                    </a:schemeClr>
                  </a:solidFill>
                  <a:latin typeface="Iwona Light" pitchFamily="2" charset="0"/>
                </a:rPr>
                <a:t>Appoo</a:t>
              </a:r>
              <a:r>
                <a:rPr lang="en-AU" sz="1400" dirty="0">
                  <a:solidFill>
                    <a:schemeClr val="tx1">
                      <a:lumMod val="50000"/>
                      <a:lumOff val="50000"/>
                    </a:schemeClr>
                  </a:solidFill>
                  <a:latin typeface="Iwona Light" pitchFamily="2" charset="0"/>
                </a:rPr>
                <a:t>, </a:t>
              </a:r>
              <a:r>
                <a:rPr lang="en-AU" sz="1400" dirty="0">
                  <a:solidFill>
                    <a:schemeClr val="accent1"/>
                  </a:solidFill>
                  <a:latin typeface="Iwona Light" pitchFamily="2" charset="0"/>
                </a:rPr>
                <a:t>EF Cagua</a:t>
              </a:r>
              <a:r>
                <a:rPr lang="en-AU" sz="1400" dirty="0">
                  <a:solidFill>
                    <a:schemeClr val="tx1">
                      <a:lumMod val="50000"/>
                      <a:lumOff val="50000"/>
                    </a:schemeClr>
                  </a:solidFill>
                  <a:latin typeface="Iwona Light" pitchFamily="2" charset="0"/>
                </a:rPr>
                <a:t>, J van de </a:t>
              </a:r>
              <a:r>
                <a:rPr lang="en-AU" sz="1400" dirty="0" err="1">
                  <a:solidFill>
                    <a:schemeClr val="tx1">
                      <a:lumMod val="50000"/>
                      <a:lumOff val="50000"/>
                    </a:schemeClr>
                  </a:solidFill>
                  <a:latin typeface="Iwona Light" pitchFamily="2" charset="0"/>
                </a:rPr>
                <a:t>Crommenacker</a:t>
              </a:r>
              <a:r>
                <a:rPr lang="en-AU" sz="1400" dirty="0">
                  <a:solidFill>
                    <a:schemeClr val="tx1">
                      <a:lumMod val="50000"/>
                      <a:lumOff val="50000"/>
                    </a:schemeClr>
                  </a:solidFill>
                  <a:latin typeface="Iwona Light" pitchFamily="2" charset="0"/>
                </a:rPr>
                <a:t>, AJ Burt, P </a:t>
              </a:r>
              <a:r>
                <a:rPr lang="en-AU" sz="1400" dirty="0" err="1">
                  <a:solidFill>
                    <a:schemeClr val="tx1">
                      <a:lumMod val="50000"/>
                      <a:lumOff val="50000"/>
                    </a:schemeClr>
                  </a:solidFill>
                  <a:latin typeface="Iwona Light" pitchFamily="2" charset="0"/>
                </a:rPr>
                <a:t>Pisorius</a:t>
              </a:r>
              <a:r>
                <a:rPr lang="en-AU" sz="1400" dirty="0">
                  <a:solidFill>
                    <a:schemeClr val="tx1">
                      <a:lumMod val="50000"/>
                      <a:lumOff val="50000"/>
                    </a:schemeClr>
                  </a:solidFill>
                  <a:latin typeface="Iwona Light" pitchFamily="2" charset="0"/>
                </a:rPr>
                <a:t>, F Taylor, H Richards, P Haupt, N </a:t>
              </a:r>
              <a:r>
                <a:rPr lang="en-AU" sz="1400" dirty="0" err="1">
                  <a:solidFill>
                    <a:schemeClr val="tx1">
                      <a:lumMod val="50000"/>
                      <a:lumOff val="50000"/>
                    </a:schemeClr>
                  </a:solidFill>
                  <a:latin typeface="Iwona Light" pitchFamily="2" charset="0"/>
                </a:rPr>
                <a:t>Doak</a:t>
              </a:r>
              <a:r>
                <a:rPr lang="en-AU" sz="1400" dirty="0">
                  <a:solidFill>
                    <a:schemeClr val="tx1">
                      <a:lumMod val="50000"/>
                      <a:lumOff val="50000"/>
                    </a:schemeClr>
                  </a:solidFill>
                  <a:latin typeface="Iwona Light" pitchFamily="2" charset="0"/>
                </a:rPr>
                <a:t>, F Fleischer-</a:t>
              </a:r>
              <a:r>
                <a:rPr lang="en-AU" sz="1400" dirty="0" err="1">
                  <a:solidFill>
                    <a:schemeClr val="tx1">
                      <a:lumMod val="50000"/>
                      <a:lumOff val="50000"/>
                    </a:schemeClr>
                  </a:solidFill>
                  <a:latin typeface="Iwona Light" pitchFamily="2" charset="0"/>
                </a:rPr>
                <a:t>Dogley</a:t>
              </a:r>
              <a:r>
                <a:rPr lang="en-AU" sz="1400" dirty="0">
                  <a:solidFill>
                    <a:schemeClr val="tx1">
                      <a:lumMod val="50000"/>
                      <a:lumOff val="50000"/>
                    </a:schemeClr>
                  </a:solidFill>
                  <a:latin typeface="Iwona Light" pitchFamily="2" charset="0"/>
                </a:rPr>
                <a:t>, N Bunbury. </a:t>
              </a:r>
              <a:r>
                <a:rPr lang="en-NZ" sz="1400" dirty="0">
                  <a:solidFill>
                    <a:schemeClr val="tx1">
                      <a:lumMod val="50000"/>
                      <a:lumOff val="50000"/>
                    </a:schemeClr>
                  </a:solidFill>
                  <a:latin typeface="Iwona Light" pitchFamily="2" charset="0"/>
                </a:rPr>
                <a:t>Population dynamics of the coconut crab (</a:t>
              </a:r>
              <a:r>
                <a:rPr lang="en-NZ" sz="1400" dirty="0" err="1">
                  <a:solidFill>
                    <a:schemeClr val="tx1">
                      <a:lumMod val="50000"/>
                      <a:lumOff val="50000"/>
                    </a:schemeClr>
                  </a:solidFill>
                  <a:latin typeface="Iwona Light" pitchFamily="2" charset="0"/>
                </a:rPr>
                <a:t>Birgus</a:t>
              </a:r>
              <a:r>
                <a:rPr lang="en-NZ" sz="1400" dirty="0">
                  <a:solidFill>
                    <a:schemeClr val="tx1">
                      <a:lumMod val="50000"/>
                      <a:lumOff val="50000"/>
                    </a:schemeClr>
                  </a:solidFill>
                  <a:latin typeface="Iwona Light" pitchFamily="2" charset="0"/>
                </a:rPr>
                <a:t> </a:t>
              </a:r>
              <a:r>
                <a:rPr lang="en-NZ" sz="1400" dirty="0" err="1">
                  <a:solidFill>
                    <a:schemeClr val="tx1">
                      <a:lumMod val="50000"/>
                      <a:lumOff val="50000"/>
                    </a:schemeClr>
                  </a:solidFill>
                  <a:latin typeface="Iwona Light" pitchFamily="2" charset="0"/>
                </a:rPr>
                <a:t>latro</a:t>
              </a:r>
              <a:r>
                <a:rPr lang="en-NZ" sz="1400" dirty="0">
                  <a:solidFill>
                    <a:schemeClr val="tx1">
                      <a:lumMod val="50000"/>
                      <a:lumOff val="50000"/>
                    </a:schemeClr>
                  </a:solidFill>
                  <a:latin typeface="Iwona Light" pitchFamily="2" charset="0"/>
                </a:rPr>
                <a:t>), on Aldabra Atoll, Seychelles</a:t>
              </a:r>
            </a:p>
          </p:txBody>
        </p:sp>
      </p:grpSp>
    </p:spTree>
    <p:extLst>
      <p:ext uri="{BB962C8B-B14F-4D97-AF65-F5344CB8AC3E}">
        <p14:creationId xmlns:p14="http://schemas.microsoft.com/office/powerpoint/2010/main" val="134509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385C5E-D4F2-874C-B638-EAE9F7954A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Lst>
          </a:blip>
          <a:stretch>
            <a:fillRect/>
          </a:stretch>
        </p:blipFill>
        <p:spPr>
          <a:xfrm>
            <a:off x="2991600" y="493200"/>
            <a:ext cx="6120000" cy="4918711"/>
          </a:xfrm>
          <a:prstGeom prst="rect">
            <a:avLst/>
          </a:prstGeom>
        </p:spPr>
      </p:pic>
      <p:pic>
        <p:nvPicPr>
          <p:cNvPr id="7" name="Picture 6">
            <a:extLst>
              <a:ext uri="{FF2B5EF4-FFF2-40B4-BE49-F238E27FC236}">
                <a16:creationId xmlns:a16="http://schemas.microsoft.com/office/drawing/2014/main" id="{6EBFEE78-BFD3-7D43-9881-4366A8BCE067}"/>
              </a:ext>
            </a:extLst>
          </p:cNvPr>
          <p:cNvPicPr>
            <a:picLocks noChangeAspect="1"/>
          </p:cNvPicPr>
          <p:nvPr/>
        </p:nvPicPr>
        <p:blipFill>
          <a:blip r:embed="rId5" cstate="hqprint">
            <a:grayscl/>
            <a:extLst>
              <a:ext uri="{28A0092B-C50C-407E-A947-70E740481C1C}">
                <a14:useLocalDpi xmlns:a14="http://schemas.microsoft.com/office/drawing/2010/main"/>
              </a:ext>
            </a:extLst>
          </a:blip>
          <a:stretch>
            <a:fillRect/>
          </a:stretch>
        </p:blipFill>
        <p:spPr>
          <a:xfrm>
            <a:off x="3394800" y="540000"/>
            <a:ext cx="5400000" cy="4340039"/>
          </a:xfrm>
          <a:prstGeom prst="rect">
            <a:avLst/>
          </a:prstGeom>
        </p:spPr>
      </p:pic>
      <p:sp>
        <p:nvSpPr>
          <p:cNvPr id="13" name="TextBox 12">
            <a:extLst>
              <a:ext uri="{FF2B5EF4-FFF2-40B4-BE49-F238E27FC236}">
                <a16:creationId xmlns:a16="http://schemas.microsoft.com/office/drawing/2014/main" id="{4E529BEB-7220-DF4F-9785-7E7153EBEE50}"/>
              </a:ext>
            </a:extLst>
          </p:cNvPr>
          <p:cNvSpPr txBox="1"/>
          <p:nvPr/>
        </p:nvSpPr>
        <p:spPr>
          <a:xfrm>
            <a:off x="8633013" y="6581001"/>
            <a:ext cx="3558987" cy="276999"/>
          </a:xfrm>
          <a:prstGeom prst="rect">
            <a:avLst/>
          </a:prstGeom>
          <a:noFill/>
        </p:spPr>
        <p:txBody>
          <a:bodyPr wrap="none" rtlCol="0">
            <a:spAutoFit/>
          </a:bodyPr>
          <a:lstStyle/>
          <a:p>
            <a:pPr algn="r"/>
            <a:r>
              <a:rPr lang="en-AU" sz="1200" dirty="0">
                <a:solidFill>
                  <a:schemeClr val="bg1">
                    <a:lumMod val="50000"/>
                  </a:schemeClr>
                </a:solidFill>
                <a:latin typeface="Iwona Light" pitchFamily="2" charset="0"/>
                <a:ea typeface="Open Sans" panose="020B0606030504020204" pitchFamily="34" charset="0"/>
                <a:cs typeface="Open Sans" panose="020B0606030504020204" pitchFamily="34" charset="0"/>
              </a:rPr>
              <a:t>Illustration: Joanna </a:t>
            </a:r>
            <a:r>
              <a:rPr lang="en-AU" sz="1200" dirty="0" err="1">
                <a:solidFill>
                  <a:schemeClr val="bg1">
                    <a:lumMod val="50000"/>
                  </a:schemeClr>
                </a:solidFill>
                <a:latin typeface="Iwona Light" pitchFamily="2" charset="0"/>
                <a:ea typeface="Open Sans" panose="020B0606030504020204" pitchFamily="34" charset="0"/>
                <a:cs typeface="Open Sans" panose="020B0606030504020204" pitchFamily="34" charset="0"/>
              </a:rPr>
              <a:t>Neborsky</a:t>
            </a:r>
            <a:r>
              <a:rPr lang="en-AU" sz="1200" dirty="0">
                <a:solidFill>
                  <a:schemeClr val="bg1">
                    <a:lumMod val="50000"/>
                  </a:schemeClr>
                </a:solidFill>
                <a:latin typeface="Iwona Light" pitchFamily="2" charset="0"/>
                <a:ea typeface="Open Sans" panose="020B0606030504020204" pitchFamily="34" charset="0"/>
                <a:cs typeface="Open Sans" panose="020B0606030504020204" pitchFamily="34" charset="0"/>
              </a:rPr>
              <a:t> – The New York Times</a:t>
            </a:r>
          </a:p>
        </p:txBody>
      </p:sp>
      <p:sp>
        <p:nvSpPr>
          <p:cNvPr id="12" name="TextBox 11">
            <a:extLst>
              <a:ext uri="{FF2B5EF4-FFF2-40B4-BE49-F238E27FC236}">
                <a16:creationId xmlns:a16="http://schemas.microsoft.com/office/drawing/2014/main" id="{4B4B297D-4E16-3749-9BB4-C1FEACE5882A}"/>
              </a:ext>
            </a:extLst>
          </p:cNvPr>
          <p:cNvSpPr txBox="1"/>
          <p:nvPr/>
        </p:nvSpPr>
        <p:spPr>
          <a:xfrm>
            <a:off x="1143421" y="4919238"/>
            <a:ext cx="9902758" cy="1077218"/>
          </a:xfrm>
          <a:prstGeom prst="rect">
            <a:avLst/>
          </a:prstGeom>
          <a:noFill/>
        </p:spPr>
        <p:txBody>
          <a:bodyPr wrap="square" rtlCol="0">
            <a:spAutoFit/>
          </a:bodyPr>
          <a:lstStyle/>
          <a:p>
            <a:pPr algn="ctr"/>
            <a:r>
              <a:rPr lang="en-AU" sz="3200" dirty="0">
                <a:latin typeface="Iwona Light" pitchFamily="2" charset="0"/>
              </a:rPr>
              <a:t>partnerships are embedded in</a:t>
            </a:r>
          </a:p>
          <a:p>
            <a:pPr algn="ctr"/>
            <a:r>
              <a:rPr lang="en-AU" sz="3200" dirty="0">
                <a:latin typeface="Iwona Light" pitchFamily="2" charset="0"/>
              </a:rPr>
              <a:t> a </a:t>
            </a:r>
            <a:r>
              <a:rPr lang="en-AU" sz="3200" dirty="0">
                <a:solidFill>
                  <a:srgbClr val="9F2B35"/>
                </a:solidFill>
                <a:latin typeface="Iwona" pitchFamily="2" charset="0"/>
              </a:rPr>
              <a:t>complex network </a:t>
            </a:r>
            <a:r>
              <a:rPr lang="en-AU" sz="3200" dirty="0">
                <a:latin typeface="Iwona Light" pitchFamily="2" charset="0"/>
              </a:rPr>
              <a:t>of interactions</a:t>
            </a:r>
          </a:p>
        </p:txBody>
      </p:sp>
    </p:spTree>
    <p:extLst>
      <p:ext uri="{BB962C8B-B14F-4D97-AF65-F5344CB8AC3E}">
        <p14:creationId xmlns:p14="http://schemas.microsoft.com/office/powerpoint/2010/main" val="2796310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626509-CAFA-7346-9448-961A1B4700AC}"/>
              </a:ext>
            </a:extLst>
          </p:cNvPr>
          <p:cNvSpPr txBox="1"/>
          <p:nvPr/>
        </p:nvSpPr>
        <p:spPr>
          <a:xfrm>
            <a:off x="4203819" y="1788382"/>
            <a:ext cx="4015594" cy="523220"/>
          </a:xfrm>
          <a:prstGeom prst="rect">
            <a:avLst/>
          </a:prstGeom>
          <a:noFill/>
        </p:spPr>
        <p:txBody>
          <a:bodyPr wrap="square" rtlCol="0">
            <a:spAutoFit/>
          </a:bodyPr>
          <a:lstStyle/>
          <a:p>
            <a:pPr algn="ctr"/>
            <a:r>
              <a:rPr lang="en-AU" sz="2800" b="1" dirty="0">
                <a:latin typeface="Iwona Heavy" pitchFamily="2" charset="0"/>
              </a:rPr>
              <a:t>MANY THANKS!</a:t>
            </a:r>
          </a:p>
        </p:txBody>
      </p:sp>
      <p:sp>
        <p:nvSpPr>
          <p:cNvPr id="3" name="TextBox 2">
            <a:extLst>
              <a:ext uri="{FF2B5EF4-FFF2-40B4-BE49-F238E27FC236}">
                <a16:creationId xmlns:a16="http://schemas.microsoft.com/office/drawing/2014/main" id="{B6E76617-D2E0-574C-9449-C74569CA8671}"/>
              </a:ext>
            </a:extLst>
          </p:cNvPr>
          <p:cNvSpPr txBox="1"/>
          <p:nvPr/>
        </p:nvSpPr>
        <p:spPr>
          <a:xfrm>
            <a:off x="3245910" y="2742184"/>
            <a:ext cx="5931432" cy="523220"/>
          </a:xfrm>
          <a:prstGeom prst="rect">
            <a:avLst/>
          </a:prstGeom>
          <a:noFill/>
        </p:spPr>
        <p:txBody>
          <a:bodyPr wrap="none" rtlCol="0">
            <a:spAutoFit/>
          </a:bodyPr>
          <a:lstStyle/>
          <a:p>
            <a:pPr algn="ctr"/>
            <a:r>
              <a:rPr lang="en-AU" sz="2800" dirty="0">
                <a:solidFill>
                  <a:srgbClr val="9F2B35"/>
                </a:solidFill>
                <a:latin typeface="Iwona Light" pitchFamily="2" charset="0"/>
              </a:rPr>
              <a:t>Chris</a:t>
            </a:r>
            <a:r>
              <a:rPr lang="en-AU" sz="2800" dirty="0">
                <a:latin typeface="Iwona Light" pitchFamily="2" charset="0"/>
              </a:rPr>
              <a:t> &amp; </a:t>
            </a:r>
            <a:r>
              <a:rPr lang="en-AU" sz="2800" dirty="0">
                <a:solidFill>
                  <a:srgbClr val="9F2B35"/>
                </a:solidFill>
                <a:latin typeface="Iwona Light" pitchFamily="2" charset="0"/>
              </a:rPr>
              <a:t>Nacho</a:t>
            </a:r>
            <a:r>
              <a:rPr lang="en-AU" sz="2800" dirty="0">
                <a:latin typeface="Iwona Light" pitchFamily="2" charset="0"/>
              </a:rPr>
              <a:t> for reviewing the thesis</a:t>
            </a:r>
            <a:endParaRPr lang="en-AU" sz="2800" dirty="0">
              <a:solidFill>
                <a:schemeClr val="accent1"/>
              </a:solidFill>
              <a:latin typeface="Iwona Light" pitchFamily="2" charset="0"/>
            </a:endParaRPr>
          </a:p>
        </p:txBody>
      </p:sp>
      <p:sp>
        <p:nvSpPr>
          <p:cNvPr id="4" name="TextBox 3">
            <a:extLst>
              <a:ext uri="{FF2B5EF4-FFF2-40B4-BE49-F238E27FC236}">
                <a16:creationId xmlns:a16="http://schemas.microsoft.com/office/drawing/2014/main" id="{8AD4BA33-824F-CF46-BCB2-57CEEDAC3177}"/>
              </a:ext>
            </a:extLst>
          </p:cNvPr>
          <p:cNvSpPr txBox="1"/>
          <p:nvPr/>
        </p:nvSpPr>
        <p:spPr>
          <a:xfrm>
            <a:off x="4557458" y="3434376"/>
            <a:ext cx="3466013" cy="523220"/>
          </a:xfrm>
          <a:prstGeom prst="rect">
            <a:avLst/>
          </a:prstGeom>
          <a:noFill/>
        </p:spPr>
        <p:txBody>
          <a:bodyPr wrap="none" rtlCol="0">
            <a:spAutoFit/>
          </a:bodyPr>
          <a:lstStyle/>
          <a:p>
            <a:pPr algn="ctr"/>
            <a:r>
              <a:rPr lang="en-AU" sz="2800" dirty="0">
                <a:solidFill>
                  <a:srgbClr val="9F2B35"/>
                </a:solidFill>
                <a:latin typeface="Iwona Light" pitchFamily="2" charset="0"/>
              </a:rPr>
              <a:t>Ian</a:t>
            </a:r>
            <a:r>
              <a:rPr lang="en-AU" sz="2800" dirty="0">
                <a:latin typeface="Iwona Light" pitchFamily="2" charset="0"/>
              </a:rPr>
              <a:t> for facilitating this</a:t>
            </a:r>
            <a:endParaRPr lang="en-AU" sz="2800" dirty="0">
              <a:solidFill>
                <a:schemeClr val="accent1"/>
              </a:solidFill>
              <a:latin typeface="Iwona Light" pitchFamily="2" charset="0"/>
            </a:endParaRPr>
          </a:p>
        </p:txBody>
      </p:sp>
      <p:sp>
        <p:nvSpPr>
          <p:cNvPr id="5" name="TextBox 4">
            <a:extLst>
              <a:ext uri="{FF2B5EF4-FFF2-40B4-BE49-F238E27FC236}">
                <a16:creationId xmlns:a16="http://schemas.microsoft.com/office/drawing/2014/main" id="{640AA96A-0252-894F-A316-E795813C0B52}"/>
              </a:ext>
            </a:extLst>
          </p:cNvPr>
          <p:cNvSpPr txBox="1"/>
          <p:nvPr/>
        </p:nvSpPr>
        <p:spPr>
          <a:xfrm>
            <a:off x="1648821" y="4126568"/>
            <a:ext cx="9283312" cy="523220"/>
          </a:xfrm>
          <a:prstGeom prst="rect">
            <a:avLst/>
          </a:prstGeom>
          <a:noFill/>
        </p:spPr>
        <p:txBody>
          <a:bodyPr wrap="none" rtlCol="0">
            <a:spAutoFit/>
          </a:bodyPr>
          <a:lstStyle/>
          <a:p>
            <a:pPr algn="ctr"/>
            <a:r>
              <a:rPr lang="en-AU" sz="2800" dirty="0">
                <a:solidFill>
                  <a:srgbClr val="9F2B35"/>
                </a:solidFill>
                <a:latin typeface="Iwona Light" pitchFamily="2" charset="0"/>
              </a:rPr>
              <a:t>Daniel</a:t>
            </a:r>
            <a:r>
              <a:rPr lang="en-AU" sz="2800" dirty="0">
                <a:latin typeface="Iwona Light" pitchFamily="2" charset="0"/>
              </a:rPr>
              <a:t> &amp; </a:t>
            </a:r>
            <a:r>
              <a:rPr lang="en-AU" sz="2800" dirty="0">
                <a:solidFill>
                  <a:srgbClr val="9F2B35"/>
                </a:solidFill>
                <a:latin typeface="Iwona Light" pitchFamily="2" charset="0"/>
              </a:rPr>
              <a:t>Jason</a:t>
            </a:r>
            <a:r>
              <a:rPr lang="en-AU" sz="2800" dirty="0">
                <a:latin typeface="Iwona Light" pitchFamily="2" charset="0"/>
              </a:rPr>
              <a:t> for reading what feels like hundreds of drafts</a:t>
            </a:r>
            <a:endParaRPr lang="en-AU" sz="2800" dirty="0">
              <a:solidFill>
                <a:schemeClr val="accent1"/>
              </a:solidFill>
              <a:latin typeface="Iwona Light" pitchFamily="2" charset="0"/>
            </a:endParaRPr>
          </a:p>
        </p:txBody>
      </p:sp>
    </p:spTree>
    <p:extLst>
      <p:ext uri="{BB962C8B-B14F-4D97-AF65-F5344CB8AC3E}">
        <p14:creationId xmlns:p14="http://schemas.microsoft.com/office/powerpoint/2010/main" val="223102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AFF5-FCB3-A74B-8883-370BF00B9F93}"/>
              </a:ext>
            </a:extLst>
          </p:cNvPr>
          <p:cNvSpPr>
            <a:spLocks noGrp="1"/>
          </p:cNvSpPr>
          <p:nvPr>
            <p:ph type="ctrTitle"/>
          </p:nvPr>
        </p:nvSpPr>
        <p:spPr>
          <a:xfrm>
            <a:off x="1524000" y="1122363"/>
            <a:ext cx="9144000" cy="2387600"/>
          </a:xfrm>
        </p:spPr>
        <p:txBody>
          <a:bodyPr>
            <a:normAutofit/>
          </a:bodyPr>
          <a:lstStyle/>
          <a:p>
            <a:r>
              <a:rPr lang="en-AU" dirty="0">
                <a:solidFill>
                  <a:srgbClr val="9F2B35"/>
                </a:solidFill>
              </a:rPr>
              <a:t>PLANT POLLINATOR COMMUNITIES</a:t>
            </a:r>
          </a:p>
        </p:txBody>
      </p:sp>
      <p:sp>
        <p:nvSpPr>
          <p:cNvPr id="3" name="Subtitle 2">
            <a:extLst>
              <a:ext uri="{FF2B5EF4-FFF2-40B4-BE49-F238E27FC236}">
                <a16:creationId xmlns:a16="http://schemas.microsoft.com/office/drawing/2014/main" id="{82FE9953-C56A-8048-BD91-2F5E758F76D2}"/>
              </a:ext>
            </a:extLst>
          </p:cNvPr>
          <p:cNvSpPr>
            <a:spLocks noGrp="1"/>
          </p:cNvSpPr>
          <p:nvPr>
            <p:ph type="subTitle" idx="1"/>
          </p:nvPr>
        </p:nvSpPr>
        <p:spPr>
          <a:xfrm>
            <a:off x="1524000" y="3604187"/>
            <a:ext cx="9144000" cy="1655762"/>
          </a:xfrm>
        </p:spPr>
        <p:txBody>
          <a:bodyPr anchor="b">
            <a:normAutofit/>
          </a:bodyPr>
          <a:lstStyle/>
          <a:p>
            <a:r>
              <a:rPr lang="en-AU" sz="2800" i="1" spc="100" dirty="0">
                <a:latin typeface="Palatino" pitchFamily="2" charset="77"/>
                <a:cs typeface="Palace Script MT" panose="020F0502020204030204" pitchFamily="34" charset="0"/>
              </a:rPr>
              <a:t>environmental gradients, trade-offs, and controllability</a:t>
            </a:r>
          </a:p>
        </p:txBody>
      </p:sp>
      <p:pic>
        <p:nvPicPr>
          <p:cNvPr id="4" name="Picture 3">
            <a:extLst>
              <a:ext uri="{FF2B5EF4-FFF2-40B4-BE49-F238E27FC236}">
                <a16:creationId xmlns:a16="http://schemas.microsoft.com/office/drawing/2014/main" id="{157874FC-B2B4-0949-9854-4F97FA55E45F}"/>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596" b="89899" l="5203" r="96384">
                        <a14:foregroundMark x1="5203" y1="43939" x2="5203" y2="43939"/>
                        <a14:foregroundMark x1="94004" y1="56566" x2="94004" y2="56566"/>
                        <a14:foregroundMark x1="93739" y1="34848" x2="93739" y2="34848"/>
                        <a14:foregroundMark x1="96384" y1="42424" x2="96384" y2="42424"/>
                      </a14:backgroundRemoval>
                    </a14:imgEffect>
                    <a14:imgEffect>
                      <a14:artisticGlowDiffused/>
                    </a14:imgEffect>
                  </a14:imgLayer>
                </a14:imgProps>
              </a:ext>
              <a:ext uri="{28A0092B-C50C-407E-A947-70E740481C1C}">
                <a14:useLocalDpi xmlns:a14="http://schemas.microsoft.com/office/drawing/2010/main"/>
              </a:ext>
            </a:extLst>
          </a:blip>
          <a:stretch>
            <a:fillRect/>
          </a:stretch>
        </p:blipFill>
        <p:spPr>
          <a:xfrm>
            <a:off x="5665935" y="4052191"/>
            <a:ext cx="860130" cy="300363"/>
          </a:xfrm>
          <a:prstGeom prst="rect">
            <a:avLst/>
          </a:prstGeom>
        </p:spPr>
      </p:pic>
    </p:spTree>
    <p:extLst>
      <p:ext uri="{BB962C8B-B14F-4D97-AF65-F5344CB8AC3E}">
        <p14:creationId xmlns:p14="http://schemas.microsoft.com/office/powerpoint/2010/main" val="292324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AFF5-FCB3-A74B-8883-370BF00B9F93}"/>
              </a:ext>
            </a:extLst>
          </p:cNvPr>
          <p:cNvSpPr>
            <a:spLocks noGrp="1"/>
          </p:cNvSpPr>
          <p:nvPr>
            <p:ph type="ctrTitle"/>
          </p:nvPr>
        </p:nvSpPr>
        <p:spPr>
          <a:xfrm>
            <a:off x="1524000" y="1122363"/>
            <a:ext cx="9144000" cy="2387600"/>
          </a:xfrm>
        </p:spPr>
        <p:txBody>
          <a:bodyPr>
            <a:normAutofit/>
          </a:bodyPr>
          <a:lstStyle/>
          <a:p>
            <a:r>
              <a:rPr lang="en-AU" dirty="0">
                <a:solidFill>
                  <a:srgbClr val="9F2B35"/>
                </a:solidFill>
              </a:rPr>
              <a:t>PLANT POLLINATOR COMMUNITIES</a:t>
            </a:r>
          </a:p>
        </p:txBody>
      </p:sp>
      <p:sp>
        <p:nvSpPr>
          <p:cNvPr id="3" name="Subtitle 2">
            <a:extLst>
              <a:ext uri="{FF2B5EF4-FFF2-40B4-BE49-F238E27FC236}">
                <a16:creationId xmlns:a16="http://schemas.microsoft.com/office/drawing/2014/main" id="{82FE9953-C56A-8048-BD91-2F5E758F76D2}"/>
              </a:ext>
            </a:extLst>
          </p:cNvPr>
          <p:cNvSpPr>
            <a:spLocks noGrp="1"/>
          </p:cNvSpPr>
          <p:nvPr>
            <p:ph type="subTitle" idx="1"/>
          </p:nvPr>
        </p:nvSpPr>
        <p:spPr>
          <a:xfrm>
            <a:off x="1524000" y="3604187"/>
            <a:ext cx="9144000" cy="1655762"/>
          </a:xfrm>
        </p:spPr>
        <p:txBody>
          <a:bodyPr anchor="b">
            <a:normAutofit/>
          </a:bodyPr>
          <a:lstStyle/>
          <a:p>
            <a:r>
              <a:rPr lang="en-AU" sz="2800" i="1" spc="100" dirty="0">
                <a:latin typeface="Palatino" pitchFamily="2" charset="77"/>
                <a:cs typeface="Palace Script MT" panose="020F0502020204030204" pitchFamily="34" charset="0"/>
              </a:rPr>
              <a:t>a specialisation / generalisation perspective</a:t>
            </a:r>
          </a:p>
        </p:txBody>
      </p:sp>
      <p:pic>
        <p:nvPicPr>
          <p:cNvPr id="4" name="Picture 3">
            <a:extLst>
              <a:ext uri="{FF2B5EF4-FFF2-40B4-BE49-F238E27FC236}">
                <a16:creationId xmlns:a16="http://schemas.microsoft.com/office/drawing/2014/main" id="{157874FC-B2B4-0949-9854-4F97FA55E45F}"/>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596" b="89899" l="5203" r="96384">
                        <a14:foregroundMark x1="5203" y1="43939" x2="5203" y2="43939"/>
                        <a14:foregroundMark x1="94004" y1="56566" x2="94004" y2="56566"/>
                        <a14:foregroundMark x1="93739" y1="34848" x2="93739" y2="34848"/>
                        <a14:foregroundMark x1="96384" y1="42424" x2="96384" y2="42424"/>
                      </a14:backgroundRemoval>
                    </a14:imgEffect>
                    <a14:imgEffect>
                      <a14:artisticGlowDiffused/>
                    </a14:imgEffect>
                  </a14:imgLayer>
                </a14:imgProps>
              </a:ext>
              <a:ext uri="{28A0092B-C50C-407E-A947-70E740481C1C}">
                <a14:useLocalDpi xmlns:a14="http://schemas.microsoft.com/office/drawing/2010/main"/>
              </a:ext>
            </a:extLst>
          </a:blip>
          <a:stretch>
            <a:fillRect/>
          </a:stretch>
        </p:blipFill>
        <p:spPr>
          <a:xfrm>
            <a:off x="5665935" y="4052191"/>
            <a:ext cx="860130" cy="300363"/>
          </a:xfrm>
          <a:prstGeom prst="rect">
            <a:avLst/>
          </a:prstGeom>
        </p:spPr>
      </p:pic>
    </p:spTree>
    <p:extLst>
      <p:ext uri="{BB962C8B-B14F-4D97-AF65-F5344CB8AC3E}">
        <p14:creationId xmlns:p14="http://schemas.microsoft.com/office/powerpoint/2010/main" val="322173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BF50880-62C2-024D-A8BE-857F3FD7ADCD}"/>
              </a:ext>
            </a:extLst>
          </p:cNvPr>
          <p:cNvPicPr>
            <a:picLocks noChangeAspect="1"/>
          </p:cNvPicPr>
          <p:nvPr/>
        </p:nvPicPr>
        <p:blipFill>
          <a:blip r:embed="rId3" cstate="hqprint">
            <a:grayscl/>
            <a:alphaModFix amt="35000"/>
            <a:extLst>
              <a:ext uri="{BEBA8EAE-BF5A-486C-A8C5-ECC9F3942E4B}">
                <a14:imgProps xmlns:a14="http://schemas.microsoft.com/office/drawing/2010/main">
                  <a14:imgLayer r:embed="rId4">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5998" y="1551367"/>
            <a:ext cx="5400000" cy="4340039"/>
          </a:xfrm>
          <a:prstGeom prst="rect">
            <a:avLst/>
          </a:prstGeom>
        </p:spPr>
      </p:pic>
      <p:sp>
        <p:nvSpPr>
          <p:cNvPr id="9" name="TextBox 8">
            <a:extLst>
              <a:ext uri="{FF2B5EF4-FFF2-40B4-BE49-F238E27FC236}">
                <a16:creationId xmlns:a16="http://schemas.microsoft.com/office/drawing/2014/main" id="{F8DF92D8-8F8D-7D4C-9765-3EBFD525C847}"/>
              </a:ext>
            </a:extLst>
          </p:cNvPr>
          <p:cNvSpPr txBox="1"/>
          <p:nvPr/>
        </p:nvSpPr>
        <p:spPr>
          <a:xfrm>
            <a:off x="727025" y="1917868"/>
            <a:ext cx="10737951" cy="584775"/>
          </a:xfrm>
          <a:prstGeom prst="rect">
            <a:avLst/>
          </a:prstGeom>
          <a:noFill/>
        </p:spPr>
        <p:txBody>
          <a:bodyPr wrap="square" rtlCol="0">
            <a:spAutoFit/>
          </a:bodyPr>
          <a:lstStyle/>
          <a:p>
            <a:pPr algn="ctr"/>
            <a:r>
              <a:rPr lang="en-AU" sz="3200" dirty="0">
                <a:latin typeface="Iwona" pitchFamily="2" charset="0"/>
              </a:rPr>
              <a:t>WHAT ARE THE CAUSES?</a:t>
            </a:r>
          </a:p>
        </p:txBody>
      </p:sp>
    </p:spTree>
    <p:extLst>
      <p:ext uri="{BB962C8B-B14F-4D97-AF65-F5344CB8AC3E}">
        <p14:creationId xmlns:p14="http://schemas.microsoft.com/office/powerpoint/2010/main" val="241561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D03E434-D0C9-4E40-8AB8-F1B15A633F96}"/>
              </a:ext>
            </a:extLst>
          </p:cNvPr>
          <p:cNvPicPr>
            <a:picLocks noChangeAspect="1"/>
          </p:cNvPicPr>
          <p:nvPr/>
        </p:nvPicPr>
        <p:blipFill>
          <a:blip r:embed="rId3" cstate="hqprint">
            <a:grayscl/>
            <a:alphaModFix amt="35000"/>
            <a:extLst>
              <a:ext uri="{BEBA8EAE-BF5A-486C-A8C5-ECC9F3942E4B}">
                <a14:imgProps xmlns:a14="http://schemas.microsoft.com/office/drawing/2010/main">
                  <a14:imgLayer r:embed="rId4">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5998" y="1551367"/>
            <a:ext cx="5400000" cy="4340039"/>
          </a:xfrm>
          <a:prstGeom prst="rect">
            <a:avLst/>
          </a:prstGeom>
        </p:spPr>
      </p:pic>
      <p:sp>
        <p:nvSpPr>
          <p:cNvPr id="9" name="TextBox 8">
            <a:extLst>
              <a:ext uri="{FF2B5EF4-FFF2-40B4-BE49-F238E27FC236}">
                <a16:creationId xmlns:a16="http://schemas.microsoft.com/office/drawing/2014/main" id="{F8DF92D8-8F8D-7D4C-9765-3EBFD525C847}"/>
              </a:ext>
            </a:extLst>
          </p:cNvPr>
          <p:cNvSpPr txBox="1"/>
          <p:nvPr/>
        </p:nvSpPr>
        <p:spPr>
          <a:xfrm>
            <a:off x="727025" y="1917868"/>
            <a:ext cx="10737951" cy="584775"/>
          </a:xfrm>
          <a:prstGeom prst="rect">
            <a:avLst/>
          </a:prstGeom>
          <a:noFill/>
        </p:spPr>
        <p:txBody>
          <a:bodyPr wrap="square" rtlCol="0">
            <a:spAutoFit/>
          </a:bodyPr>
          <a:lstStyle/>
          <a:p>
            <a:pPr algn="ctr"/>
            <a:r>
              <a:rPr lang="en-AU" sz="3200" dirty="0">
                <a:solidFill>
                  <a:schemeClr val="bg2">
                    <a:lumMod val="90000"/>
                  </a:schemeClr>
                </a:solidFill>
                <a:latin typeface="Iwona" pitchFamily="2" charset="0"/>
              </a:rPr>
              <a:t>WHAT ARE THE CAUSES?</a:t>
            </a:r>
          </a:p>
        </p:txBody>
      </p:sp>
      <p:sp>
        <p:nvSpPr>
          <p:cNvPr id="10" name="TextBox 9">
            <a:extLst>
              <a:ext uri="{FF2B5EF4-FFF2-40B4-BE49-F238E27FC236}">
                <a16:creationId xmlns:a16="http://schemas.microsoft.com/office/drawing/2014/main" id="{6A96B2AD-D8DE-6D44-A69D-21285A043F20}"/>
              </a:ext>
            </a:extLst>
          </p:cNvPr>
          <p:cNvSpPr txBox="1"/>
          <p:nvPr/>
        </p:nvSpPr>
        <p:spPr>
          <a:xfrm>
            <a:off x="727023" y="3136612"/>
            <a:ext cx="10737951" cy="584775"/>
          </a:xfrm>
          <a:prstGeom prst="rect">
            <a:avLst/>
          </a:prstGeom>
          <a:noFill/>
        </p:spPr>
        <p:txBody>
          <a:bodyPr wrap="square" rtlCol="0">
            <a:spAutoFit/>
          </a:bodyPr>
          <a:lstStyle/>
          <a:p>
            <a:pPr algn="ctr"/>
            <a:r>
              <a:rPr lang="en-AU" sz="3200" dirty="0">
                <a:latin typeface="Iwona" pitchFamily="2" charset="0"/>
              </a:rPr>
              <a:t>WHAT ARE THE CONSEQUENCES?</a:t>
            </a:r>
          </a:p>
        </p:txBody>
      </p:sp>
    </p:spTree>
    <p:extLst>
      <p:ext uri="{BB962C8B-B14F-4D97-AF65-F5344CB8AC3E}">
        <p14:creationId xmlns:p14="http://schemas.microsoft.com/office/powerpoint/2010/main" val="2419287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20BE4E-8857-B04C-AD1B-876E15FCF3CF}"/>
              </a:ext>
            </a:extLst>
          </p:cNvPr>
          <p:cNvPicPr>
            <a:picLocks noChangeAspect="1"/>
          </p:cNvPicPr>
          <p:nvPr/>
        </p:nvPicPr>
        <p:blipFill>
          <a:blip r:embed="rId3" cstate="hqprint">
            <a:grayscl/>
            <a:alphaModFix amt="35000"/>
            <a:extLst>
              <a:ext uri="{BEBA8EAE-BF5A-486C-A8C5-ECC9F3942E4B}">
                <a14:imgProps xmlns:a14="http://schemas.microsoft.com/office/drawing/2010/main">
                  <a14:imgLayer r:embed="rId4">
                    <a14:imgEffect>
                      <a14:backgroundRemoval t="10000" b="90000" l="10000" r="90000">
                        <a14:foregroundMark x1="55273" y1="30316" x2="63477" y2="27704"/>
                        <a14:foregroundMark x1="67480" y1="52187" x2="75049" y2="52066"/>
                        <a14:foregroundMark x1="75049" y1="52066" x2="76465" y2="43499"/>
                        <a14:foregroundMark x1="76465" y1="43499" x2="72559" y2="35784"/>
                        <a14:foregroundMark x1="72559" y1="35784" x2="76611" y2="27704"/>
                        <a14:foregroundMark x1="76611" y1="27704" x2="76123" y2="13670"/>
                        <a14:foregroundMark x1="77441" y1="20535" x2="87207" y2="17679"/>
                        <a14:foregroundMark x1="71143" y1="23876" x2="67676" y2="24362"/>
                        <a14:foregroundMark x1="47998" y1="72114" x2="49365" y2="72661"/>
                        <a14:foregroundMark x1="50635" y1="72965" x2="50635" y2="72965"/>
                        <a14:foregroundMark x1="51123" y1="72904" x2="51123" y2="72904"/>
                        <a14:foregroundMark x1="64746" y1="25577" x2="65674" y2="25152"/>
                        <a14:foregroundMark x1="88379" y1="17193" x2="87158" y2="17801"/>
                        <a14:foregroundMark x1="76123" y1="10693" x2="77539" y2="11361"/>
                        <a14:foregroundMark x1="87891" y1="16646" x2="89209" y2="17254"/>
                        <a14:foregroundMark x1="56494" y1="28615" x2="54541" y2="27825"/>
                        <a14:foregroundMark x1="68994" y1="23269" x2="67236" y2="23998"/>
                        <a14:foregroundMark x1="32227" y1="22053" x2="34570" y2="21993"/>
                        <a14:foregroundMark x1="34277" y1="21324" x2="34033" y2="21142"/>
                        <a14:foregroundMark x1="32813" y1="21324" x2="25146" y2="22357"/>
                        <a14:foregroundMark x1="25146" y1="22357" x2="20752" y2="30134"/>
                        <a14:foregroundMark x1="20752" y1="30134" x2="21143" y2="56501"/>
                        <a14:foregroundMark x1="22021" y1="11604" x2="22461" y2="11786"/>
                        <a14:foregroundMark x1="34424" y1="23026" x2="34326" y2="21324"/>
                        <a14:foregroundMark x1="34082" y1="21142" x2="34863" y2="21689"/>
                        <a14:foregroundMark x1="31836" y1="21324" x2="34961" y2="21324"/>
                      </a14:backgroundRemoval>
                    </a14:imgEffect>
                  </a14:imgLayer>
                </a14:imgProps>
              </a:ext>
              <a:ext uri="{28A0092B-C50C-407E-A947-70E740481C1C}">
                <a14:useLocalDpi xmlns:a14="http://schemas.microsoft.com/office/drawing/2010/main"/>
              </a:ext>
            </a:extLst>
          </a:blip>
          <a:stretch>
            <a:fillRect/>
          </a:stretch>
        </p:blipFill>
        <p:spPr>
          <a:xfrm>
            <a:off x="3395998" y="1551367"/>
            <a:ext cx="5400000" cy="4340039"/>
          </a:xfrm>
          <a:prstGeom prst="rect">
            <a:avLst/>
          </a:prstGeom>
        </p:spPr>
      </p:pic>
      <p:sp>
        <p:nvSpPr>
          <p:cNvPr id="9" name="TextBox 8">
            <a:extLst>
              <a:ext uri="{FF2B5EF4-FFF2-40B4-BE49-F238E27FC236}">
                <a16:creationId xmlns:a16="http://schemas.microsoft.com/office/drawing/2014/main" id="{F8DF92D8-8F8D-7D4C-9765-3EBFD525C847}"/>
              </a:ext>
            </a:extLst>
          </p:cNvPr>
          <p:cNvSpPr txBox="1"/>
          <p:nvPr/>
        </p:nvSpPr>
        <p:spPr>
          <a:xfrm>
            <a:off x="727025" y="1917868"/>
            <a:ext cx="10737951" cy="584775"/>
          </a:xfrm>
          <a:prstGeom prst="rect">
            <a:avLst/>
          </a:prstGeom>
          <a:noFill/>
        </p:spPr>
        <p:txBody>
          <a:bodyPr wrap="square" rtlCol="0">
            <a:spAutoFit/>
          </a:bodyPr>
          <a:lstStyle/>
          <a:p>
            <a:pPr algn="ctr"/>
            <a:r>
              <a:rPr lang="en-AU" sz="3200" dirty="0">
                <a:solidFill>
                  <a:schemeClr val="bg2">
                    <a:lumMod val="90000"/>
                  </a:schemeClr>
                </a:solidFill>
                <a:latin typeface="Iwona" pitchFamily="2" charset="0"/>
              </a:rPr>
              <a:t>WHAT ARE THE CAUSES?</a:t>
            </a:r>
          </a:p>
        </p:txBody>
      </p:sp>
      <p:sp>
        <p:nvSpPr>
          <p:cNvPr id="10" name="TextBox 9">
            <a:extLst>
              <a:ext uri="{FF2B5EF4-FFF2-40B4-BE49-F238E27FC236}">
                <a16:creationId xmlns:a16="http://schemas.microsoft.com/office/drawing/2014/main" id="{6A96B2AD-D8DE-6D44-A69D-21285A043F20}"/>
              </a:ext>
            </a:extLst>
          </p:cNvPr>
          <p:cNvSpPr txBox="1"/>
          <p:nvPr/>
        </p:nvSpPr>
        <p:spPr>
          <a:xfrm>
            <a:off x="727023" y="3136612"/>
            <a:ext cx="10737951" cy="584775"/>
          </a:xfrm>
          <a:prstGeom prst="rect">
            <a:avLst/>
          </a:prstGeom>
          <a:noFill/>
        </p:spPr>
        <p:txBody>
          <a:bodyPr wrap="square" rtlCol="0">
            <a:spAutoFit/>
          </a:bodyPr>
          <a:lstStyle/>
          <a:p>
            <a:pPr algn="ctr"/>
            <a:r>
              <a:rPr lang="en-AU" sz="3200" dirty="0">
                <a:solidFill>
                  <a:schemeClr val="bg2">
                    <a:lumMod val="90000"/>
                  </a:schemeClr>
                </a:solidFill>
                <a:latin typeface="Iwona" pitchFamily="2" charset="0"/>
              </a:rPr>
              <a:t>WHAT ARE THE CONSEQUENCES?</a:t>
            </a:r>
          </a:p>
        </p:txBody>
      </p:sp>
      <p:sp>
        <p:nvSpPr>
          <p:cNvPr id="11" name="TextBox 10">
            <a:extLst>
              <a:ext uri="{FF2B5EF4-FFF2-40B4-BE49-F238E27FC236}">
                <a16:creationId xmlns:a16="http://schemas.microsoft.com/office/drawing/2014/main" id="{79C9FF40-71FF-4B4C-9953-8BB5179A6049}"/>
              </a:ext>
            </a:extLst>
          </p:cNvPr>
          <p:cNvSpPr txBox="1"/>
          <p:nvPr/>
        </p:nvSpPr>
        <p:spPr>
          <a:xfrm>
            <a:off x="727023" y="4355357"/>
            <a:ext cx="10737951" cy="584775"/>
          </a:xfrm>
          <a:prstGeom prst="rect">
            <a:avLst/>
          </a:prstGeom>
          <a:noFill/>
        </p:spPr>
        <p:txBody>
          <a:bodyPr wrap="square" rtlCol="0">
            <a:spAutoFit/>
          </a:bodyPr>
          <a:lstStyle/>
          <a:p>
            <a:pPr algn="ctr"/>
            <a:r>
              <a:rPr lang="en-AU" sz="3200" dirty="0">
                <a:latin typeface="Iwona" pitchFamily="2" charset="0"/>
              </a:rPr>
              <a:t>CAN WE USE IT?</a:t>
            </a:r>
          </a:p>
        </p:txBody>
      </p:sp>
    </p:spTree>
    <p:extLst>
      <p:ext uri="{BB962C8B-B14F-4D97-AF65-F5344CB8AC3E}">
        <p14:creationId xmlns:p14="http://schemas.microsoft.com/office/powerpoint/2010/main" val="4253462831"/>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9D2B3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3568</TotalTime>
  <Words>1944</Words>
  <Application>Microsoft Macintosh PowerPoint</Application>
  <PresentationFormat>Widescreen</PresentationFormat>
  <Paragraphs>211</Paragraphs>
  <Slides>40</Slides>
  <Notes>21</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Helvetica Neue Light</vt:lpstr>
      <vt:lpstr>Iwona</vt:lpstr>
      <vt:lpstr>Iwona Heavy</vt:lpstr>
      <vt:lpstr>Iwona Light</vt:lpstr>
      <vt:lpstr>Iwona Medium</vt:lpstr>
      <vt:lpstr>Palatino</vt:lpstr>
      <vt:lpstr>Office Theme</vt:lpstr>
      <vt:lpstr>PowerPoint Presentation</vt:lpstr>
      <vt:lpstr>PowerPoint Presentation</vt:lpstr>
      <vt:lpstr>PowerPoint Presentation</vt:lpstr>
      <vt:lpstr>PowerPoint Presentation</vt:lpstr>
      <vt:lpstr>PLANT POLLINATOR COMMUNITIES</vt:lpstr>
      <vt:lpstr>PLANT POLLINATOR COMMUNITIES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Fernando Cagua</dc:creator>
  <cp:lastModifiedBy>Fernando Cagua</cp:lastModifiedBy>
  <cp:revision>81</cp:revision>
  <cp:lastPrinted>2020-06-06T04:52:35Z</cp:lastPrinted>
  <dcterms:created xsi:type="dcterms:W3CDTF">2020-06-04T06:12:33Z</dcterms:created>
  <dcterms:modified xsi:type="dcterms:W3CDTF">2020-06-08T10:43:47Z</dcterms:modified>
</cp:coreProperties>
</file>